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0" r:id="rId6"/>
    <p:sldId id="264" r:id="rId7"/>
    <p:sldId id="271" r:id="rId8"/>
    <p:sldId id="268" r:id="rId9"/>
    <p:sldId id="274" r:id="rId10"/>
    <p:sldId id="272" r:id="rId11"/>
    <p:sldId id="273" r:id="rId12"/>
    <p:sldId id="260" r:id="rId13"/>
    <p:sldId id="261" r:id="rId14"/>
    <p:sldId id="262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12B7E"/>
    <a:srgbClr val="FF9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6B2012-50A0-4789-BD31-0EB9E1E03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748B26-713A-438B-B665-A95B3AB9E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96D4DE-DE5E-4F9F-B21E-753782CFB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AD38DA-189F-4F95-8FB3-54FE52216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07CC28-F7DA-4C93-9FD1-8EDCBA2E6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00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0B2ADA-E462-4064-9C47-19B5F3C75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FF3B7A8-1B76-4BC8-A6E9-9F4B264C5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F12066-F7EC-47F5-AB31-4D96A1B63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A7D87E-59BF-46FA-B090-070A58DA2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AA2B23-52B3-43E2-A75B-6A8AB0365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46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5645794-BA4D-4D3F-AC8A-ECEE02C18B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5F678A9-D4A5-470C-8C05-B7E339997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B9E4935-80D7-49B0-97C5-594E4F14E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B1FF0A-C59B-425C-899C-6894EF8E2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546E24-E962-4A4A-B034-C63C01AB3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806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E0F2D8-9F11-47D5-B939-94AA06755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C1880C-0E66-46AE-8BA7-0BD3E01B7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1D5FC5-739A-4AA6-8D1B-EBE0A0809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4A9319-234E-4E24-9D48-58CCFF283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053FB-56CE-4536-A494-B83B56278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977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2A56B8-359F-47E8-B856-FDE2B5A51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F11FA5-DDBD-4057-B9ED-43A8758E6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1FA0ED-066A-46ED-80E0-72DEB4CEB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B789B7-265D-43F8-90FC-10AB54719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90E930-443B-4D54-9C4B-E4E8C8F73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59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DAA57-50C9-41A8-B2E8-99A884A9A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DBB8D6-9439-40CD-9C96-055E56639B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B733B0-F51C-4B57-A241-FADAE1A32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7869431-DAAB-4D81-B1C0-A10ABC4CA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1CDCF7-FEE4-4853-97FB-9A2779763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660069-5C79-49C3-A0B4-B986B3F2E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4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C4656B-00DE-4C92-80AD-1D14A8E2D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FD64C6-8406-4D98-9FC5-EC5121506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CA46CE-D130-45F7-96FC-55889C4A6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1C26FF-1128-4684-8772-312673590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124E0DC-8E48-4A2D-B498-C3E138B0D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BE7C4E3-6AFE-4614-85F2-170FB9832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5BC26F3-8362-4B8C-A7FF-9B82AAAED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D166ED5-39F1-4408-A39B-AC3432FFC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15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C799E5-15D5-4AA1-B4E1-AF8B1719E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2E12D17-EEB0-471E-B12D-D7BF592E5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4D68841-4888-46A5-96B4-8E220B4B3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23EBCB1-64A8-49B6-ADA4-8DEDBD260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3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8487AD3-CE93-4AF6-9DF8-C9EA69BC4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EAA04A1-FF29-4C5C-A794-083C493E6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04707F-EA51-4E52-9549-F6F0B96A4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35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FB25F5-33DE-4515-8B90-14B72BF5C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951263-40E3-4EFA-A91D-04E8524E8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3CF862-FC2C-4AA1-A341-F1AF9D2D8B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5189003-D579-4C47-9E1D-AB07BD937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A11B92-3ED0-4BE5-8053-3CC0813E4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8CC8502-BBDB-40FB-A1F5-3E8D979F6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517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8A131A-0D97-4A54-AAA7-EE14BB3FA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54DCEA9-975D-48C9-9A79-94A37360A1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76B71E-21D6-48C5-834A-99F7AFDAF6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8F3B65-7688-42AB-80DF-9F0AE7669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C41349C-AF06-4DB7-8205-C1EEAF38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557C52-EE93-4AFE-97E3-A494C215D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159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AC3905-44AE-4353-A3B7-E98AF2B98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94EA66-9B7F-4C9E-BF19-AC5E484D8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5C222D-9403-4E1A-9BDA-2BECFB4C12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A8B90-8D87-460A-A584-74C598982B24}" type="datetimeFigureOut">
              <a:rPr lang="ru-RU" smtClean="0"/>
              <a:t>14.07.2020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0F217A-06E9-4365-9B54-717ECD63B5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A7114C-AA97-413D-B314-FB636A44B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32E68-3F3B-4E6B-950D-81E23F6FD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g.ru/blog/stehnfordskij-kurs-lekciya-9-arhitektury-cnn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inemasound.com/budgeting-sound-much-audio-post-cos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jpeg"/><Relationship Id="rId4" Type="http://schemas.openxmlformats.org/officeDocument/2006/relationships/image" Target="../media/image19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3.png"/><Relationship Id="rId7" Type="http://schemas.openxmlformats.org/officeDocument/2006/relationships/image" Target="../media/image2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1.png"/><Relationship Id="rId10" Type="http://schemas.openxmlformats.org/officeDocument/2006/relationships/hyperlink" Target="https://www.youtube.com/watch?v=utSnj2fRR0c" TargetMode="External"/><Relationship Id="rId4" Type="http://schemas.openxmlformats.org/officeDocument/2006/relationships/image" Target="../media/image24.svg"/><Relationship Id="rId9" Type="http://schemas.openxmlformats.org/officeDocument/2006/relationships/image" Target="../media/image2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79F7FE2-EC56-4462-B4EC-D90ADD1D401C}"/>
              </a:ext>
            </a:extLst>
          </p:cNvPr>
          <p:cNvSpPr/>
          <p:nvPr/>
        </p:nvSpPr>
        <p:spPr>
          <a:xfrm>
            <a:off x="0" y="2420471"/>
            <a:ext cx="12192000" cy="2108505"/>
          </a:xfrm>
          <a:prstGeom prst="rect">
            <a:avLst/>
          </a:prstGeom>
          <a:solidFill>
            <a:srgbClr val="FF98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5FC36AE-3635-479A-AE6C-2D0E323710DC}"/>
              </a:ext>
            </a:extLst>
          </p:cNvPr>
          <p:cNvSpPr/>
          <p:nvPr/>
        </p:nvSpPr>
        <p:spPr>
          <a:xfrm>
            <a:off x="0" y="0"/>
            <a:ext cx="12192000" cy="2420471"/>
          </a:xfrm>
          <a:prstGeom prst="rect">
            <a:avLst/>
          </a:prstGeom>
          <a:solidFill>
            <a:srgbClr val="012B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A19046A-C8BE-4C03-BCF6-AD41CD3D35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7862" y="627818"/>
            <a:ext cx="1572729" cy="129218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DB88C8A-107F-4408-8D83-7A0392D22262}"/>
              </a:ext>
            </a:extLst>
          </p:cNvPr>
          <p:cNvSpPr txBox="1"/>
          <p:nvPr/>
        </p:nvSpPr>
        <p:spPr>
          <a:xfrm>
            <a:off x="2733554" y="642970"/>
            <a:ext cx="89505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ЛЕТНЯЯ ОНЛАЙН-ШКОЛА ИМиКН</a:t>
            </a:r>
          </a:p>
          <a:p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«Интеллектуальный анализ данных»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76D768-7276-478E-B015-948178A2A8FD}"/>
              </a:ext>
            </a:extLst>
          </p:cNvPr>
          <p:cNvSpPr txBox="1"/>
          <p:nvPr/>
        </p:nvSpPr>
        <p:spPr>
          <a:xfrm>
            <a:off x="291548" y="2683446"/>
            <a:ext cx="116089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Обнаружение и классификация фейерверков на видеозаписи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9CBAA1-1123-4F76-BF87-BDB82FDF47C6}"/>
              </a:ext>
            </a:extLst>
          </p:cNvPr>
          <p:cNvSpPr txBox="1"/>
          <p:nvPr/>
        </p:nvSpPr>
        <p:spPr>
          <a:xfrm>
            <a:off x="291548" y="4721468"/>
            <a:ext cx="283883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Команда:</a:t>
            </a:r>
          </a:p>
          <a:p>
            <a:r>
              <a:rPr lang="ru-RU" sz="2400" b="1" dirty="0">
                <a:solidFill>
                  <a:srgbClr val="012B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Бурилова Е.Н.,</a:t>
            </a:r>
            <a:endParaRPr lang="en-US" sz="2400" b="1" dirty="0">
              <a:solidFill>
                <a:srgbClr val="012B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err="1">
                <a:solidFill>
                  <a:srgbClr val="012B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Кева</a:t>
            </a:r>
            <a:r>
              <a:rPr lang="ru-RU" sz="2400" b="1" dirty="0">
                <a:solidFill>
                  <a:srgbClr val="012B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Ю.А.,</a:t>
            </a:r>
            <a:endParaRPr lang="en-US" sz="2400" b="1" dirty="0">
              <a:solidFill>
                <a:srgbClr val="012B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>
                <a:solidFill>
                  <a:srgbClr val="012B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Торгашин Д.В.,</a:t>
            </a:r>
            <a:endParaRPr lang="en-US" sz="2400" b="1" dirty="0">
              <a:solidFill>
                <a:srgbClr val="012B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>
                <a:solidFill>
                  <a:srgbClr val="012B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Шестаков В.С.,</a:t>
            </a:r>
            <a:endParaRPr lang="en-US" sz="2400" b="1" dirty="0">
              <a:solidFill>
                <a:srgbClr val="012B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667386-69C6-4CCA-B133-FD12EA1FF3B5}"/>
              </a:ext>
            </a:extLst>
          </p:cNvPr>
          <p:cNvSpPr txBox="1"/>
          <p:nvPr/>
        </p:nvSpPr>
        <p:spPr>
          <a:xfrm>
            <a:off x="9458446" y="5275465"/>
            <a:ext cx="24420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Модератор:</a:t>
            </a:r>
          </a:p>
          <a:p>
            <a:pPr algn="r"/>
            <a:r>
              <a:rPr lang="ru-RU" sz="2400" b="1" dirty="0">
                <a:solidFill>
                  <a:srgbClr val="012B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Якубов Р. М.</a:t>
            </a:r>
          </a:p>
        </p:txBody>
      </p:sp>
    </p:spTree>
    <p:extLst>
      <p:ext uri="{BB962C8B-B14F-4D97-AF65-F5344CB8AC3E}">
        <p14:creationId xmlns:p14="http://schemas.microsoft.com/office/powerpoint/2010/main" val="72348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D26CF4-1469-4DC7-AD08-B63C92640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1975"/>
            <a:ext cx="10515600" cy="5614988"/>
          </a:xfrm>
        </p:spPr>
        <p:txBody>
          <a:bodyPr/>
          <a:lstStyle/>
          <a:p>
            <a:r>
              <a:rPr lang="ru-RU" dirty="0"/>
              <a:t>Класс 1 – летящий фейерверк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55AC5914-86B3-4114-802F-58E83F616D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000" y="1065780"/>
            <a:ext cx="4876800" cy="274320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6460F4D2-DBBD-48BE-AE24-A0CECF5968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200" y="1065780"/>
            <a:ext cx="4876800" cy="2743200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E8590EF4-153D-4747-9270-04DEFE85DC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937568"/>
            <a:ext cx="4876800" cy="274320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5E28B4C-541E-423E-8D89-45BD6B28F6B8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>
                <a:solidFill>
                  <a:schemeClr val="tx1"/>
                </a:solidFill>
                <a:latin typeface="Calibri" panose="020F0502020204030204"/>
              </a:rPr>
              <a:t>10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6602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18DBB9-4DD9-437C-A4D5-54D001670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2883"/>
            <a:ext cx="10515600" cy="503918"/>
          </a:xfrm>
        </p:spPr>
        <p:txBody>
          <a:bodyPr/>
          <a:lstStyle/>
          <a:p>
            <a:r>
              <a:rPr lang="ru-RU" dirty="0"/>
              <a:t>Класс 2 – взрыв фейерверка</a:t>
            </a:r>
          </a:p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B20E870-3183-403E-9B6B-F9AF3D548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938400"/>
            <a:ext cx="4876800" cy="274320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087B458-D672-440E-BEA4-5E0F8952FE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2402" y="1066801"/>
            <a:ext cx="4876800" cy="274320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A3142B3F-C100-4149-89AC-4DEFC14A9F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98" y="1066801"/>
            <a:ext cx="4876800" cy="274320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057C414-AACB-4994-873D-2836E172353E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>
                <a:solidFill>
                  <a:schemeClr val="tx1"/>
                </a:solidFill>
                <a:latin typeface="Calibri" panose="020F0502020204030204"/>
              </a:rPr>
              <a:t>11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081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1755"/>
            <a:ext cx="10515600" cy="1325563"/>
          </a:xfrm>
        </p:spPr>
        <p:txBody>
          <a:bodyPr/>
          <a:lstStyle/>
          <a:p>
            <a:r>
              <a:rPr lang="ru-RU" dirty="0"/>
              <a:t>Архитектура модели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1457325"/>
            <a:ext cx="632366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Эталон – модель </a:t>
            </a:r>
            <a:r>
              <a:rPr lang="en-US" dirty="0"/>
              <a:t>VGG-16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Наша модель:</a:t>
            </a:r>
          </a:p>
        </p:txBody>
      </p: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2C12F92F-BC13-4C16-A5F3-FB23AB49CC24}"/>
              </a:ext>
            </a:extLst>
          </p:cNvPr>
          <p:cNvGrpSpPr/>
          <p:nvPr/>
        </p:nvGrpSpPr>
        <p:grpSpPr>
          <a:xfrm rot="16200000">
            <a:off x="2917266" y="471165"/>
            <a:ext cx="2165529" cy="6323658"/>
            <a:chOff x="7188929" y="175323"/>
            <a:chExt cx="2883256" cy="6323658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43D7D99E-2B11-4930-ACBE-2970D1ABC75A}"/>
                </a:ext>
              </a:extLst>
            </p:cNvPr>
            <p:cNvSpPr/>
            <p:nvPr/>
          </p:nvSpPr>
          <p:spPr>
            <a:xfrm>
              <a:off x="7188937" y="670624"/>
              <a:ext cx="2883247" cy="36340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3x3, Conv2d</a:t>
              </a:r>
              <a:r>
                <a:rPr lang="ru-RU" b="1" dirty="0">
                  <a:solidFill>
                    <a:schemeClr val="tx1"/>
                  </a:solidFill>
                </a:rPr>
                <a:t>, 16</a:t>
              </a:r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20F817A7-7081-412F-B444-CFAC2C4C0C98}"/>
                </a:ext>
              </a:extLst>
            </p:cNvPr>
            <p:cNvSpPr/>
            <p:nvPr/>
          </p:nvSpPr>
          <p:spPr>
            <a:xfrm>
              <a:off x="7188933" y="1169012"/>
              <a:ext cx="2883247" cy="36340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3x3, Conv2d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064E615B-8FCC-44BD-A756-E006E74D3A0B}"/>
                </a:ext>
              </a:extLst>
            </p:cNvPr>
            <p:cNvSpPr/>
            <p:nvPr/>
          </p:nvSpPr>
          <p:spPr>
            <a:xfrm>
              <a:off x="7188932" y="1667400"/>
              <a:ext cx="2883247" cy="36340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Pool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29E7FF87-0D0C-4985-B389-EA49E1E6E3D5}"/>
                </a:ext>
              </a:extLst>
            </p:cNvPr>
            <p:cNvSpPr/>
            <p:nvPr/>
          </p:nvSpPr>
          <p:spPr>
            <a:xfrm>
              <a:off x="7188931" y="2163731"/>
              <a:ext cx="2883247" cy="36340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3x3, Conv2d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16A4718-0990-4B3D-8C8D-014E8E25B59D}"/>
                </a:ext>
              </a:extLst>
            </p:cNvPr>
            <p:cNvSpPr/>
            <p:nvPr/>
          </p:nvSpPr>
          <p:spPr>
            <a:xfrm>
              <a:off x="7188931" y="2660062"/>
              <a:ext cx="2883247" cy="36340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3x3, Conv2d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BD146074-1BA0-44E1-939D-2E69B18CB33C}"/>
                </a:ext>
              </a:extLst>
            </p:cNvPr>
            <p:cNvSpPr/>
            <p:nvPr/>
          </p:nvSpPr>
          <p:spPr>
            <a:xfrm>
              <a:off x="7188931" y="3156393"/>
              <a:ext cx="2883247" cy="36340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Pool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463B3252-D434-4703-9C92-13895D71565D}"/>
                </a:ext>
              </a:extLst>
            </p:cNvPr>
            <p:cNvSpPr/>
            <p:nvPr/>
          </p:nvSpPr>
          <p:spPr>
            <a:xfrm>
              <a:off x="7188930" y="3652724"/>
              <a:ext cx="2883247" cy="36340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3x3, Conv2d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F84DA07A-217C-42FC-AE27-49DB8058CD9C}"/>
                </a:ext>
              </a:extLst>
            </p:cNvPr>
            <p:cNvSpPr/>
            <p:nvPr/>
          </p:nvSpPr>
          <p:spPr>
            <a:xfrm>
              <a:off x="7188930" y="4149055"/>
              <a:ext cx="2883247" cy="36340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3x3, Conv2d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1F02C719-80D2-4C56-AB49-ECF5B2407B55}"/>
                </a:ext>
              </a:extLst>
            </p:cNvPr>
            <p:cNvSpPr/>
            <p:nvPr/>
          </p:nvSpPr>
          <p:spPr>
            <a:xfrm>
              <a:off x="7188930" y="4645472"/>
              <a:ext cx="2883247" cy="36340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Pool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7F7C0EA6-7E82-412E-9B79-885ED8B5A365}"/>
                </a:ext>
              </a:extLst>
            </p:cNvPr>
            <p:cNvSpPr/>
            <p:nvPr/>
          </p:nvSpPr>
          <p:spPr>
            <a:xfrm>
              <a:off x="7188930" y="5142912"/>
              <a:ext cx="2883247" cy="363409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Flatten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88A6CB37-D7CA-46EC-8CF4-AEBD4674CE7E}"/>
                </a:ext>
              </a:extLst>
            </p:cNvPr>
            <p:cNvSpPr/>
            <p:nvPr/>
          </p:nvSpPr>
          <p:spPr>
            <a:xfrm>
              <a:off x="7188929" y="5639242"/>
              <a:ext cx="2883247" cy="363409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Linear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B68E3DE0-A53C-475A-ABEC-A3384616A3C8}"/>
                </a:ext>
              </a:extLst>
            </p:cNvPr>
            <p:cNvSpPr/>
            <p:nvPr/>
          </p:nvSpPr>
          <p:spPr>
            <a:xfrm>
              <a:off x="7188932" y="1169012"/>
              <a:ext cx="2883247" cy="36340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3x3, Conv2d</a:t>
              </a:r>
              <a:r>
                <a:rPr lang="ru-RU" b="1" dirty="0">
                  <a:solidFill>
                    <a:schemeClr val="tx1"/>
                  </a:solidFill>
                </a:rPr>
                <a:t>, 16</a:t>
              </a:r>
            </a:p>
          </p:txBody>
        </p:sp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AC413080-2A88-4001-B523-57CC4D52C049}"/>
                </a:ext>
              </a:extLst>
            </p:cNvPr>
            <p:cNvSpPr/>
            <p:nvPr/>
          </p:nvSpPr>
          <p:spPr>
            <a:xfrm>
              <a:off x="7188931" y="1667400"/>
              <a:ext cx="2883247" cy="36340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Pool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164A0862-CDF2-48E0-9A8E-0770ECF226B7}"/>
                </a:ext>
              </a:extLst>
            </p:cNvPr>
            <p:cNvSpPr/>
            <p:nvPr/>
          </p:nvSpPr>
          <p:spPr>
            <a:xfrm>
              <a:off x="7188930" y="2163731"/>
              <a:ext cx="2883247" cy="36340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3x3, Conv2d</a:t>
              </a:r>
              <a:r>
                <a:rPr lang="ru-RU" b="1" dirty="0">
                  <a:solidFill>
                    <a:schemeClr val="tx1"/>
                  </a:solidFill>
                </a:rPr>
                <a:t>, 8</a:t>
              </a:r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7FA223DB-9703-4739-92E0-7B86ACBCBBA9}"/>
                </a:ext>
              </a:extLst>
            </p:cNvPr>
            <p:cNvSpPr/>
            <p:nvPr/>
          </p:nvSpPr>
          <p:spPr>
            <a:xfrm>
              <a:off x="7188930" y="2660062"/>
              <a:ext cx="2883247" cy="36340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3x3, Conv2d</a:t>
              </a:r>
              <a:r>
                <a:rPr lang="ru-RU" b="1" dirty="0">
                  <a:solidFill>
                    <a:schemeClr val="tx1"/>
                  </a:solidFill>
                </a:rPr>
                <a:t>, 8</a:t>
              </a:r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A070A816-ED9F-4283-A256-1C4A224B33CE}"/>
                </a:ext>
              </a:extLst>
            </p:cNvPr>
            <p:cNvSpPr/>
            <p:nvPr/>
          </p:nvSpPr>
          <p:spPr>
            <a:xfrm>
              <a:off x="7188930" y="3156393"/>
              <a:ext cx="2883247" cy="36340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Pool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A8E28612-1820-40B4-99CF-2C8B1DDEADF7}"/>
                </a:ext>
              </a:extLst>
            </p:cNvPr>
            <p:cNvSpPr/>
            <p:nvPr/>
          </p:nvSpPr>
          <p:spPr>
            <a:xfrm>
              <a:off x="7188929" y="3652724"/>
              <a:ext cx="2883247" cy="36340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5x5, Conv2d</a:t>
              </a:r>
              <a:r>
                <a:rPr lang="ru-RU" b="1" dirty="0">
                  <a:solidFill>
                    <a:schemeClr val="tx1"/>
                  </a:solidFill>
                </a:rPr>
                <a:t>, 4</a:t>
              </a:r>
            </a:p>
          </p:txBody>
        </p:sp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4B4BE811-3814-4349-804A-A9D3BEA3FAFC}"/>
                </a:ext>
              </a:extLst>
            </p:cNvPr>
            <p:cNvSpPr/>
            <p:nvPr/>
          </p:nvSpPr>
          <p:spPr>
            <a:xfrm>
              <a:off x="7188929" y="4149055"/>
              <a:ext cx="2883247" cy="36340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5x5, Conv2d</a:t>
              </a:r>
              <a:r>
                <a:rPr lang="ru-RU" b="1" dirty="0">
                  <a:solidFill>
                    <a:schemeClr val="tx1"/>
                  </a:solidFill>
                </a:rPr>
                <a:t>, 4</a:t>
              </a: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4DB022D8-1E4D-4EF2-99CE-3A04298240BF}"/>
                </a:ext>
              </a:extLst>
            </p:cNvPr>
            <p:cNvSpPr/>
            <p:nvPr/>
          </p:nvSpPr>
          <p:spPr>
            <a:xfrm>
              <a:off x="7188929" y="4645472"/>
              <a:ext cx="2883247" cy="36340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Pool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9A3F796C-CCC5-4B8A-9CD2-02702F35FCF9}"/>
                </a:ext>
              </a:extLst>
            </p:cNvPr>
            <p:cNvSpPr/>
            <p:nvPr/>
          </p:nvSpPr>
          <p:spPr>
            <a:xfrm>
              <a:off x="7188929" y="5142912"/>
              <a:ext cx="2883247" cy="363409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Flatten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D298490C-B0F6-4F24-AF9B-0A4FCBB5ED93}"/>
                </a:ext>
              </a:extLst>
            </p:cNvPr>
            <p:cNvSpPr/>
            <p:nvPr/>
          </p:nvSpPr>
          <p:spPr>
            <a:xfrm>
              <a:off x="7188937" y="6135572"/>
              <a:ext cx="2883247" cy="363409"/>
            </a:xfrm>
            <a:prstGeom prst="rect">
              <a:avLst/>
            </a:prstGeom>
            <a:solidFill>
              <a:srgbClr val="FF5050"/>
            </a:solidFill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solidFill>
                    <a:schemeClr val="tx1"/>
                  </a:solidFill>
                </a:rPr>
                <a:t>ReLU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CAF9254D-97BC-4355-B864-9B3D5CC3EA40}"/>
                </a:ext>
              </a:extLst>
            </p:cNvPr>
            <p:cNvSpPr/>
            <p:nvPr/>
          </p:nvSpPr>
          <p:spPr>
            <a:xfrm>
              <a:off x="7188938" y="175323"/>
              <a:ext cx="2883247" cy="36340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input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6F2530ED-63C2-46D4-9588-913CCD2B9FB5}"/>
              </a:ext>
            </a:extLst>
          </p:cNvPr>
          <p:cNvSpPr txBox="1"/>
          <p:nvPr/>
        </p:nvSpPr>
        <p:spPr>
          <a:xfrm>
            <a:off x="778489" y="5875338"/>
            <a:ext cx="7801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Источник: </a:t>
            </a:r>
            <a:r>
              <a:rPr lang="en-US" dirty="0">
                <a:hlinkClick r:id="rId2"/>
              </a:rPr>
              <a:t>https://www.reg.ru/blog/stehnfordskij-kurs-lekciya-9-arhitektury-cnn/</a:t>
            </a:r>
            <a:r>
              <a:rPr lang="ru-RU" dirty="0"/>
              <a:t>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AA70097-6656-4881-8058-A8F2C3EECB8E}"/>
              </a:ext>
            </a:extLst>
          </p:cNvPr>
          <p:cNvSpPr txBox="1"/>
          <p:nvPr/>
        </p:nvSpPr>
        <p:spPr>
          <a:xfrm>
            <a:off x="7624505" y="1690688"/>
            <a:ext cx="454085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Особенности: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3 </a:t>
            </a:r>
            <a:r>
              <a:rPr lang="ru-RU" sz="2800" dirty="0" err="1"/>
              <a:t>свёрточных</a:t>
            </a:r>
            <a:r>
              <a:rPr lang="ru-RU" sz="2800" dirty="0"/>
              <a:t> блока;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Слой </a:t>
            </a:r>
            <a:r>
              <a:rPr lang="ru-RU" sz="2800" dirty="0" err="1"/>
              <a:t>пулинга</a:t>
            </a:r>
            <a:r>
              <a:rPr lang="ru-RU" sz="2800" dirty="0"/>
              <a:t> в каждом блоке;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Переменное число фильтров и размера ядер в </a:t>
            </a:r>
            <a:r>
              <a:rPr lang="ru-RU" sz="2800" dirty="0" err="1"/>
              <a:t>свёрточных</a:t>
            </a:r>
            <a:r>
              <a:rPr lang="ru-RU" sz="2800" dirty="0"/>
              <a:t> блоках.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7FD022B2-5436-429B-B996-05B311680253}"/>
              </a:ext>
            </a:extLst>
          </p:cNvPr>
          <p:cNvCxnSpPr>
            <a:cxnSpLocks/>
          </p:cNvCxnSpPr>
          <p:nvPr/>
        </p:nvCxnSpPr>
        <p:spPr>
          <a:xfrm>
            <a:off x="927100" y="1077522"/>
            <a:ext cx="112649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FDC96BFF-60B2-4335-A7E8-61A16709D6BE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>
                <a:solidFill>
                  <a:schemeClr val="tx1"/>
                </a:solidFill>
                <a:latin typeface="Calibri" panose="020F0502020204030204"/>
              </a:rPr>
              <a:t>12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1953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61925"/>
            <a:ext cx="10515600" cy="1325563"/>
          </a:xfrm>
        </p:spPr>
        <p:txBody>
          <a:bodyPr/>
          <a:lstStyle/>
          <a:p>
            <a:r>
              <a:rPr lang="ru-RU" dirty="0"/>
              <a:t>Обучение и тестирование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898" y="1373185"/>
            <a:ext cx="10756900" cy="53228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/>
              <a:t>Разбиение выборки: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u="sng" dirty="0"/>
              <a:t>Параметры обучения:</a:t>
            </a:r>
          </a:p>
          <a:p>
            <a:r>
              <a:rPr lang="ru-RU" dirty="0"/>
              <a:t>Скорость обучения - 0.5; </a:t>
            </a:r>
          </a:p>
          <a:p>
            <a:r>
              <a:rPr lang="ru-RU" dirty="0"/>
              <a:t>Количество эпох – 10; 				    </a:t>
            </a:r>
          </a:p>
          <a:p>
            <a:r>
              <a:rPr lang="ru-RU" dirty="0"/>
              <a:t>Регуляризация – </a:t>
            </a:r>
            <a:r>
              <a:rPr lang="en-US" dirty="0"/>
              <a:t>0.00001;</a:t>
            </a:r>
            <a:endParaRPr lang="ru-RU" dirty="0"/>
          </a:p>
          <a:p>
            <a:r>
              <a:rPr lang="ru-RU" dirty="0"/>
              <a:t>Оптимизатор: стохастический градиентный спуск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7B6A476-DE06-44CA-8AE0-F2ED49B35F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900" y="2244725"/>
            <a:ext cx="10998200" cy="742950"/>
          </a:xfrm>
          <a:prstGeom prst="rect">
            <a:avLst/>
          </a:prstGeom>
        </p:spPr>
      </p:pic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1F727488-C460-445F-93D3-03B499614467}"/>
              </a:ext>
            </a:extLst>
          </p:cNvPr>
          <p:cNvSpPr/>
          <p:nvPr/>
        </p:nvSpPr>
        <p:spPr>
          <a:xfrm rot="5400000">
            <a:off x="8417321" y="2139553"/>
            <a:ext cx="208757" cy="19050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id="{7AF101C5-C97E-45ED-A2F9-72E0DD3B2C1B}"/>
              </a:ext>
            </a:extLst>
          </p:cNvPr>
          <p:cNvSpPr/>
          <p:nvPr/>
        </p:nvSpPr>
        <p:spPr>
          <a:xfrm rot="5400000">
            <a:off x="10385821" y="2076055"/>
            <a:ext cx="208758" cy="20320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ая фигурная скобка 6">
            <a:extLst>
              <a:ext uri="{FF2B5EF4-FFF2-40B4-BE49-F238E27FC236}">
                <a16:creationId xmlns:a16="http://schemas.microsoft.com/office/drawing/2014/main" id="{29984568-383B-43B1-803E-47BFD467E6EC}"/>
              </a:ext>
            </a:extLst>
          </p:cNvPr>
          <p:cNvSpPr/>
          <p:nvPr/>
        </p:nvSpPr>
        <p:spPr>
          <a:xfrm rot="5400000">
            <a:off x="3973709" y="-399058"/>
            <a:ext cx="218679" cy="6972299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CF9B06-F527-47FA-B247-F3915C797FD1}"/>
              </a:ext>
            </a:extLst>
          </p:cNvPr>
          <p:cNvSpPr txBox="1"/>
          <p:nvPr/>
        </p:nvSpPr>
        <p:spPr>
          <a:xfrm>
            <a:off x="3460750" y="3215291"/>
            <a:ext cx="172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1437 </a:t>
            </a:r>
            <a:r>
              <a:rPr lang="en-US" sz="2800" dirty="0" err="1"/>
              <a:t>img</a:t>
            </a:r>
            <a:endParaRPr lang="ru-RU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67468A-9733-492C-A8CD-07AF30F90AF0}"/>
              </a:ext>
            </a:extLst>
          </p:cNvPr>
          <p:cNvSpPr txBox="1"/>
          <p:nvPr/>
        </p:nvSpPr>
        <p:spPr>
          <a:xfrm>
            <a:off x="7747000" y="3334544"/>
            <a:ext cx="172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</a:t>
            </a:r>
            <a:r>
              <a:rPr lang="en-US" sz="2800" dirty="0"/>
              <a:t>83</a:t>
            </a:r>
            <a:r>
              <a:rPr lang="ru-RU" sz="2800" dirty="0"/>
              <a:t> </a:t>
            </a:r>
            <a:r>
              <a:rPr lang="en-US" sz="2800" dirty="0" err="1"/>
              <a:t>img</a:t>
            </a:r>
            <a:endParaRPr lang="ru-RU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E14F73-B3D5-4E3F-86D9-61F818038C74}"/>
              </a:ext>
            </a:extLst>
          </p:cNvPr>
          <p:cNvSpPr txBox="1"/>
          <p:nvPr/>
        </p:nvSpPr>
        <p:spPr>
          <a:xfrm>
            <a:off x="9867900" y="3334544"/>
            <a:ext cx="172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</a:t>
            </a:r>
            <a:r>
              <a:rPr lang="en-US" sz="2800" dirty="0"/>
              <a:t>83</a:t>
            </a:r>
            <a:r>
              <a:rPr lang="ru-RU" sz="2800" dirty="0"/>
              <a:t> </a:t>
            </a:r>
            <a:r>
              <a:rPr lang="en-US" sz="2800" dirty="0" err="1"/>
              <a:t>img</a:t>
            </a:r>
            <a:endParaRPr lang="ru-RU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F69B5A-C43F-4BA6-9412-00EF0247E8E1}"/>
              </a:ext>
            </a:extLst>
          </p:cNvPr>
          <p:cNvSpPr txBox="1"/>
          <p:nvPr/>
        </p:nvSpPr>
        <p:spPr>
          <a:xfrm>
            <a:off x="3714750" y="1721504"/>
            <a:ext cx="172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80 %</a:t>
            </a:r>
            <a:endParaRPr lang="ru-RU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97422B-66C4-473A-9F2B-E523F5A46D94}"/>
              </a:ext>
            </a:extLst>
          </p:cNvPr>
          <p:cNvSpPr txBox="1"/>
          <p:nvPr/>
        </p:nvSpPr>
        <p:spPr>
          <a:xfrm>
            <a:off x="8140700" y="1721504"/>
            <a:ext cx="172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10 %</a:t>
            </a:r>
            <a:endParaRPr lang="ru-RU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48B9B9-2726-4C14-A739-087E2CA23FC5}"/>
              </a:ext>
            </a:extLst>
          </p:cNvPr>
          <p:cNvSpPr txBox="1"/>
          <p:nvPr/>
        </p:nvSpPr>
        <p:spPr>
          <a:xfrm>
            <a:off x="10033000" y="1691179"/>
            <a:ext cx="172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10 %</a:t>
            </a:r>
            <a:endParaRPr lang="ru-RU" sz="2800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C616BA0-26B4-46A3-B30F-D58D4E72F4FF}"/>
              </a:ext>
            </a:extLst>
          </p:cNvPr>
          <p:cNvCxnSpPr>
            <a:cxnSpLocks/>
          </p:cNvCxnSpPr>
          <p:nvPr/>
        </p:nvCxnSpPr>
        <p:spPr>
          <a:xfrm>
            <a:off x="482600" y="1077522"/>
            <a:ext cx="11709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FD8AAC2-D1FF-4556-9F74-143248C46F24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>
                <a:solidFill>
                  <a:schemeClr val="tx1"/>
                </a:solidFill>
                <a:latin typeface="Calibri" panose="020F0502020204030204"/>
              </a:rPr>
              <a:t>13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6716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1116" y="224340"/>
            <a:ext cx="10515600" cy="1325563"/>
          </a:xfrm>
        </p:spPr>
        <p:txBody>
          <a:bodyPr/>
          <a:lstStyle/>
          <a:p>
            <a:r>
              <a:rPr lang="ru-RU" dirty="0"/>
              <a:t>Результаты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61116" y="1378068"/>
            <a:ext cx="6526084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Разработана модель </a:t>
            </a:r>
            <a:r>
              <a:rPr lang="ru-RU" dirty="0" err="1"/>
              <a:t>сверточной</a:t>
            </a:r>
            <a:r>
              <a:rPr lang="ru-RU" dirty="0"/>
              <a:t> нейронной сети для обнаружения и классификации </a:t>
            </a:r>
            <a:r>
              <a:rPr lang="ru-RU" dirty="0" err="1"/>
              <a:t>феерверков</a:t>
            </a:r>
            <a:r>
              <a:rPr lang="ru-RU" dirty="0"/>
              <a:t> на видео.</a:t>
            </a:r>
          </a:p>
          <a:p>
            <a:pPr marL="0" indent="0">
              <a:buNone/>
            </a:pPr>
            <a:r>
              <a:rPr lang="ru-RU" u="sng" dirty="0"/>
              <a:t>Точность модели на тестовой выборке:</a:t>
            </a:r>
          </a:p>
          <a:p>
            <a:r>
              <a:rPr lang="en-US" dirty="0"/>
              <a:t>Accuracy: 93.44 %</a:t>
            </a:r>
          </a:p>
          <a:p>
            <a:r>
              <a:rPr lang="en-US" dirty="0"/>
              <a:t>Recall: </a:t>
            </a:r>
            <a:r>
              <a:rPr lang="ru-RU" b="0" i="0" dirty="0">
                <a:solidFill>
                  <a:srgbClr val="000000"/>
                </a:solidFill>
                <a:effectLst/>
                <a:latin typeface="-apple-system"/>
              </a:rPr>
              <a:t>93.84 %</a:t>
            </a:r>
          </a:p>
          <a:p>
            <a:r>
              <a:rPr lang="en-US" dirty="0">
                <a:solidFill>
                  <a:srgbClr val="000000"/>
                </a:solidFill>
                <a:latin typeface="-apple-system"/>
              </a:rPr>
              <a:t>Precision: 100 %</a:t>
            </a:r>
          </a:p>
          <a:p>
            <a:r>
              <a:rPr lang="en-US" dirty="0">
                <a:solidFill>
                  <a:srgbClr val="000000"/>
                </a:solidFill>
                <a:latin typeface="-apple-system"/>
              </a:rPr>
              <a:t>F-</a:t>
            </a:r>
            <a:r>
              <a:rPr lang="ru-RU" dirty="0">
                <a:solidFill>
                  <a:srgbClr val="000000"/>
                </a:solidFill>
                <a:latin typeface="-apple-system"/>
              </a:rPr>
              <a:t>мера: </a:t>
            </a:r>
            <a:r>
              <a:rPr lang="ru-RU" b="0" i="0" dirty="0">
                <a:solidFill>
                  <a:srgbClr val="000000"/>
                </a:solidFill>
                <a:effectLst/>
                <a:latin typeface="-apple-system"/>
              </a:rPr>
              <a:t>96.82 %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-apple-system"/>
              </a:rPr>
              <a:t>Различие между точностями на проверочной и тренировочной выборками менее 5 %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129" y="452771"/>
            <a:ext cx="4991987" cy="310096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818280"/>
            <a:ext cx="5120647" cy="2800586"/>
          </a:xfrm>
          <a:prstGeom prst="rect">
            <a:avLst/>
          </a:prstGeom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6E589AC-FF41-43EA-ABE0-D7A3D0B9DB09}"/>
              </a:ext>
            </a:extLst>
          </p:cNvPr>
          <p:cNvCxnSpPr>
            <a:cxnSpLocks/>
          </p:cNvCxnSpPr>
          <p:nvPr/>
        </p:nvCxnSpPr>
        <p:spPr>
          <a:xfrm>
            <a:off x="5524500" y="1204522"/>
            <a:ext cx="66675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6424D19-259B-4800-8EAF-4CA1B0DDDBC0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>
                <a:solidFill>
                  <a:schemeClr val="tx1"/>
                </a:solidFill>
                <a:latin typeface="Calibri" panose="020F0502020204030204"/>
              </a:rPr>
              <a:t>14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946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51EB34-C5B3-41E4-8D1F-0DD268B46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0626" y="261274"/>
            <a:ext cx="6013174" cy="1179440"/>
          </a:xfrm>
        </p:spPr>
        <p:txBody>
          <a:bodyPr/>
          <a:lstStyle/>
          <a:p>
            <a:r>
              <a:rPr lang="ru-RU" dirty="0"/>
              <a:t>Проблематика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1C1A49-5963-44A0-8721-CA4E886FE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0626" y="1348149"/>
            <a:ext cx="6215270" cy="3793297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Аудиосопровождение</a:t>
            </a:r>
            <a:r>
              <a:rPr lang="ru-RU" dirty="0"/>
              <a:t> в кинематографе требует немалых расходов финансовых и временных ресурсов. Как правило более 3% бюджета отводится лишь на создание звуковых эффектов.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Рисунок 5" descr="Изображение выглядит как сидит, стол, игрушка, белый&#10;&#10;Автоматически созданное описание">
            <a:extLst>
              <a:ext uri="{FF2B5EF4-FFF2-40B4-BE49-F238E27FC236}">
                <a16:creationId xmlns:a16="http://schemas.microsoft.com/office/drawing/2014/main" id="{7FBB14A5-171D-403F-88FD-85780641BE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8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4B39BD7-6CED-4E4C-A231-03620E60A7AC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chemeClr val="tx1"/>
                </a:solidFill>
                <a:latin typeface="Calibri" panose="020F0502020204030204"/>
              </a:rPr>
              <a:t>2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236C4DEC-EFEB-47CA-A8F4-4FAE2FAC26B3}"/>
              </a:ext>
            </a:extLst>
          </p:cNvPr>
          <p:cNvCxnSpPr>
            <a:cxnSpLocks/>
          </p:cNvCxnSpPr>
          <p:nvPr/>
        </p:nvCxnSpPr>
        <p:spPr>
          <a:xfrm>
            <a:off x="5458874" y="1176793"/>
            <a:ext cx="673312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Как превратить время в деньги? — Teletype">
            <a:extLst>
              <a:ext uri="{FF2B5EF4-FFF2-40B4-BE49-F238E27FC236}">
                <a16:creationId xmlns:a16="http://schemas.microsoft.com/office/drawing/2014/main" id="{3E04631E-6E96-424C-A3E6-6675A797ED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363" y="3537590"/>
            <a:ext cx="4865617" cy="288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51E0CF4-79DC-4D0D-9EF1-8989E79642ED}"/>
              </a:ext>
            </a:extLst>
          </p:cNvPr>
          <p:cNvSpPr txBox="1"/>
          <p:nvPr/>
        </p:nvSpPr>
        <p:spPr>
          <a:xfrm>
            <a:off x="838200" y="6135757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Источник: </a:t>
            </a:r>
            <a:r>
              <a:rPr lang="en-US" dirty="0">
                <a:hlinkClick r:id="rId4"/>
              </a:rPr>
              <a:t>https://www.cinemasound.com/budgeting-sound-much-audio-post-cost/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6684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9984" y="608596"/>
            <a:ext cx="10515600" cy="1325563"/>
          </a:xfrm>
        </p:spPr>
        <p:txBody>
          <a:bodyPr/>
          <a:lstStyle/>
          <a:p>
            <a:r>
              <a:rPr lang="ru-RU" dirty="0"/>
              <a:t>Постановка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19522" y="1900850"/>
            <a:ext cx="5905777" cy="4175885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Обнаружение и классификация видеокадров, на которых присутствует </a:t>
            </a:r>
            <a:r>
              <a:rPr lang="ru-RU" dirty="0" err="1"/>
              <a:t>феерверк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E9297176-7BD6-463E-8371-FF81FC3D45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82491" y="5313194"/>
            <a:ext cx="1246882" cy="1246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13DFAC86-4A69-4036-8EC0-AC957DF2A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0476">
            <a:off x="2142364" y="5047558"/>
            <a:ext cx="1232788" cy="123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F0CF0C51-021A-477A-A2D1-D8EA5FFEE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766" y="5823622"/>
            <a:ext cx="1215341" cy="121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6AE30EBA-C20F-402F-AD99-BE0B91C9DD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41381">
            <a:off x="4215971" y="5418191"/>
            <a:ext cx="1246882" cy="1246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2107D00A-C7AC-4926-BF25-FCD446B16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21069">
            <a:off x="5647089" y="4968733"/>
            <a:ext cx="1232788" cy="123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id="{8B7B3DBF-C119-48D1-BD65-DF709F0C5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023" y="5168562"/>
            <a:ext cx="1215341" cy="121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:a16="http://schemas.microsoft.com/office/drawing/2014/main" id="{65CD0219-7104-46C7-BFEC-6CCD6782A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63713">
            <a:off x="7965011" y="6182679"/>
            <a:ext cx="1215341" cy="121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>
            <a:extLst>
              <a:ext uri="{FF2B5EF4-FFF2-40B4-BE49-F238E27FC236}">
                <a16:creationId xmlns:a16="http://schemas.microsoft.com/office/drawing/2014/main" id="{BD796365-1A73-4422-A696-BE6304FCA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878425">
            <a:off x="7769952" y="4966854"/>
            <a:ext cx="1215341" cy="1215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id="{B584C038-FE55-49E2-A5A0-ED37401CA8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0572">
            <a:off x="8543006" y="4271975"/>
            <a:ext cx="1232788" cy="123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F0F6B441-EDDD-4115-A638-23E612D1B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67973">
            <a:off x="9654456" y="4482226"/>
            <a:ext cx="1246882" cy="1246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>
            <a:extLst>
              <a:ext uri="{FF2B5EF4-FFF2-40B4-BE49-F238E27FC236}">
                <a16:creationId xmlns:a16="http://schemas.microsoft.com/office/drawing/2014/main" id="{D8136B98-1A75-4EFD-A6E0-02A05C7C7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50706">
            <a:off x="10012380" y="5783389"/>
            <a:ext cx="1232788" cy="123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Рисунок 17" descr="Изображение выглядит как женщина, рисунок, держит&#10;&#10;Автоматически созданное описание">
            <a:extLst>
              <a:ext uri="{FF2B5EF4-FFF2-40B4-BE49-F238E27FC236}">
                <a16:creationId xmlns:a16="http://schemas.microsoft.com/office/drawing/2014/main" id="{4FB7BCC4-5C05-4D7B-A728-C8E5B3017D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6" y="806693"/>
            <a:ext cx="5810250" cy="3714750"/>
          </a:xfrm>
          <a:prstGeom prst="rect">
            <a:avLst/>
          </a:prstGeom>
        </p:spPr>
      </p:pic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53777217-2A71-4309-BE34-BBC78800801B}"/>
              </a:ext>
            </a:extLst>
          </p:cNvPr>
          <p:cNvCxnSpPr>
            <a:cxnSpLocks/>
          </p:cNvCxnSpPr>
          <p:nvPr/>
        </p:nvCxnSpPr>
        <p:spPr>
          <a:xfrm>
            <a:off x="6096000" y="1654465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8F9BAB45-40CE-4768-9812-1F65F0831207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02019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Step-by-Step guide Archives - Pyrus Blog">
            <a:extLst>
              <a:ext uri="{FF2B5EF4-FFF2-40B4-BE49-F238E27FC236}">
                <a16:creationId xmlns:a16="http://schemas.microsoft.com/office/drawing/2014/main" id="{8DBCDEFD-A13B-4500-9A4C-8EAF0AF4C8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89"/>
          <a:stretch/>
        </p:blipFill>
        <p:spPr bwMode="auto">
          <a:xfrm>
            <a:off x="6677027" y="3354533"/>
            <a:ext cx="5514973" cy="350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A65E90-D00F-4381-8ABC-EA53EDA1F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277885"/>
            <a:ext cx="10604500" cy="1325563"/>
          </a:xfrm>
        </p:spPr>
        <p:txBody>
          <a:bodyPr/>
          <a:lstStyle/>
          <a:p>
            <a:r>
              <a:rPr lang="ru-RU" dirty="0"/>
              <a:t>Сценарий применения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BF12240-2AE4-4453-BCB2-1EB70B416056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>
                <a:solidFill>
                  <a:schemeClr val="tx1"/>
                </a:solidFill>
                <a:latin typeface="Calibri" panose="020F0502020204030204"/>
              </a:rPr>
              <a:t>4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035FFC-1333-426F-8889-B6D3234A9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700" y="1603447"/>
            <a:ext cx="8382000" cy="44792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u="sng" dirty="0"/>
              <a:t>Целевая аудитория:</a:t>
            </a:r>
          </a:p>
          <a:p>
            <a:r>
              <a:rPr lang="ru-RU" dirty="0"/>
              <a:t>Интернет-</a:t>
            </a:r>
            <a:r>
              <a:rPr lang="ru-RU" dirty="0" err="1"/>
              <a:t>сёрферы</a:t>
            </a:r>
            <a:r>
              <a:rPr lang="ru-RU" dirty="0"/>
              <a:t>, исследователи.</a:t>
            </a:r>
          </a:p>
          <a:p>
            <a:pPr marL="0" indent="0">
              <a:buNone/>
            </a:pPr>
            <a:r>
              <a:rPr lang="ru-RU" u="sng" dirty="0"/>
              <a:t>Применение:</a:t>
            </a:r>
          </a:p>
          <a:p>
            <a:r>
              <a:rPr lang="ru-RU" dirty="0"/>
              <a:t>Загрузка видео</a:t>
            </a:r>
            <a:r>
              <a:rPr lang="en-US" dirty="0"/>
              <a:t>;</a:t>
            </a:r>
            <a:endParaRPr lang="ru-RU" dirty="0"/>
          </a:p>
          <a:p>
            <a:r>
              <a:rPr lang="ru-RU" dirty="0"/>
              <a:t>Оповещение о присутствии/отсутствии </a:t>
            </a:r>
            <a:r>
              <a:rPr lang="ru-RU" dirty="0" err="1"/>
              <a:t>феерверка</a:t>
            </a:r>
            <a:r>
              <a:rPr lang="ru-RU" dirty="0"/>
              <a:t> на видео;</a:t>
            </a:r>
          </a:p>
          <a:p>
            <a:r>
              <a:rPr lang="ru-RU" dirty="0"/>
              <a:t>Получение временных меток начала/окончания взрыва фейерверка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ru-RU" u="sng" dirty="0"/>
              <a:t>Ограничения:</a:t>
            </a:r>
          </a:p>
          <a:p>
            <a:r>
              <a:rPr lang="ru-RU" dirty="0"/>
              <a:t>Соотношение сторон видеокадра 16:9;</a:t>
            </a:r>
          </a:p>
          <a:p>
            <a:r>
              <a:rPr lang="ru-RU" dirty="0"/>
              <a:t>Вертикальное разрешение видео не менее</a:t>
            </a:r>
          </a:p>
          <a:p>
            <a:pPr marL="0" indent="0">
              <a:buNone/>
            </a:pPr>
            <a:r>
              <a:rPr lang="ru-RU" dirty="0"/>
              <a:t>360 пикселей.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82667605-BCE5-420D-B264-6D36439AAEA2}"/>
              </a:ext>
            </a:extLst>
          </p:cNvPr>
          <p:cNvCxnSpPr>
            <a:cxnSpLocks/>
          </p:cNvCxnSpPr>
          <p:nvPr/>
        </p:nvCxnSpPr>
        <p:spPr>
          <a:xfrm>
            <a:off x="482600" y="1273465"/>
            <a:ext cx="11709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9073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FB62BD47-ED1A-4E67-9215-1F3FE2AECDCC}"/>
              </a:ext>
            </a:extLst>
          </p:cNvPr>
          <p:cNvSpPr/>
          <p:nvPr/>
        </p:nvSpPr>
        <p:spPr>
          <a:xfrm>
            <a:off x="8315046" y="2167752"/>
            <a:ext cx="3207186" cy="303827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29152"/>
            <a:ext cx="10515600" cy="1325563"/>
          </a:xfrm>
        </p:spPr>
        <p:txBody>
          <a:bodyPr/>
          <a:lstStyle/>
          <a:p>
            <a:r>
              <a:rPr lang="ru-RU" dirty="0"/>
              <a:t>Архитектура приложения</a:t>
            </a:r>
          </a:p>
        </p:txBody>
      </p:sp>
      <p:pic>
        <p:nvPicPr>
          <p:cNvPr id="5" name="Объект 4" descr="Изображение выглядит как рисунок, стол, знак, тарелка&#10;&#10;Автоматически созданное описание">
            <a:extLst>
              <a:ext uri="{FF2B5EF4-FFF2-40B4-BE49-F238E27FC236}">
                <a16:creationId xmlns:a16="http://schemas.microsoft.com/office/drawing/2014/main" id="{8D74CB36-8D0E-488E-9008-F85AF536D6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82149"/>
            <a:ext cx="1187830" cy="1187830"/>
          </a:xfrm>
        </p:spPr>
      </p:pic>
      <p:pic>
        <p:nvPicPr>
          <p:cNvPr id="7" name="Рисунок 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6D13E5AF-E784-40C6-B501-AC70F21247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266" y="2054207"/>
            <a:ext cx="1231189" cy="1027942"/>
          </a:xfrm>
          <a:prstGeom prst="rect">
            <a:avLst/>
          </a:prstGeom>
        </p:spPr>
      </p:pic>
      <p:pic>
        <p:nvPicPr>
          <p:cNvPr id="11" name="Рисунок 10" descr="Изображение выглядит как черный, сидит, темный, комната&#10;&#10;Автоматически созданное описание">
            <a:extLst>
              <a:ext uri="{FF2B5EF4-FFF2-40B4-BE49-F238E27FC236}">
                <a16:creationId xmlns:a16="http://schemas.microsoft.com/office/drawing/2014/main" id="{28235EE1-7A40-4D53-AF42-E43969A1E7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457" y="3414360"/>
            <a:ext cx="619382" cy="619382"/>
          </a:xfrm>
          <a:prstGeom prst="rect">
            <a:avLst/>
          </a:prstGeom>
        </p:spPr>
      </p:pic>
      <p:pic>
        <p:nvPicPr>
          <p:cNvPr id="14" name="Рисунок 13" descr="Изображение выглядит как зеркало&#10;&#10;Автоматически созданное описание">
            <a:extLst>
              <a:ext uri="{FF2B5EF4-FFF2-40B4-BE49-F238E27FC236}">
                <a16:creationId xmlns:a16="http://schemas.microsoft.com/office/drawing/2014/main" id="{A46060A1-ABAF-4242-A38D-C22508BE44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637" y="2818921"/>
            <a:ext cx="1714286" cy="1714286"/>
          </a:xfrm>
          <a:prstGeom prst="rect">
            <a:avLst/>
          </a:prstGeom>
        </p:spPr>
      </p:pic>
      <p:pic>
        <p:nvPicPr>
          <p:cNvPr id="15" name="Рисунок 14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4A102B62-0414-4428-8DFF-5031608893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351" y="2054207"/>
            <a:ext cx="1027942" cy="1027942"/>
          </a:xfrm>
          <a:prstGeom prst="rect">
            <a:avLst/>
          </a:prstGeom>
        </p:spPr>
      </p:pic>
      <p:pic>
        <p:nvPicPr>
          <p:cNvPr id="16" name="Рисунок 15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74F301E3-9911-4627-8A15-A1A8112648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351" y="2900389"/>
            <a:ext cx="1027942" cy="1027942"/>
          </a:xfrm>
          <a:prstGeom prst="rect">
            <a:avLst/>
          </a:prstGeom>
        </p:spPr>
      </p:pic>
      <p:pic>
        <p:nvPicPr>
          <p:cNvPr id="17" name="Рисунок 1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EA1D47B2-8011-4B30-AFC6-AC1DC6F569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351" y="3756008"/>
            <a:ext cx="1027942" cy="1027942"/>
          </a:xfrm>
          <a:prstGeom prst="rect">
            <a:avLst/>
          </a:prstGeom>
        </p:spPr>
      </p:pic>
      <p:pic>
        <p:nvPicPr>
          <p:cNvPr id="18" name="Рисунок 17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D9F8C9FE-A491-4D14-B5E0-C3A298D8A4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351" y="4602190"/>
            <a:ext cx="1027942" cy="102794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7FC7EA-2DE2-402D-979B-9006FF24CE2B}"/>
              </a:ext>
            </a:extLst>
          </p:cNvPr>
          <p:cNvSpPr txBox="1"/>
          <p:nvPr/>
        </p:nvSpPr>
        <p:spPr>
          <a:xfrm>
            <a:off x="6886793" y="2120245"/>
            <a:ext cx="7553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×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027A58-0BDB-4F60-AB3F-72893777287E}"/>
              </a:ext>
            </a:extLst>
          </p:cNvPr>
          <p:cNvSpPr txBox="1"/>
          <p:nvPr/>
        </p:nvSpPr>
        <p:spPr>
          <a:xfrm>
            <a:off x="6886793" y="3830873"/>
            <a:ext cx="7553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×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47B50B-72EE-427C-A3EC-074726A58EE7}"/>
              </a:ext>
            </a:extLst>
          </p:cNvPr>
          <p:cNvSpPr txBox="1"/>
          <p:nvPr/>
        </p:nvSpPr>
        <p:spPr>
          <a:xfrm>
            <a:off x="6920356" y="3031685"/>
            <a:ext cx="7553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0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✓</a:t>
            </a:r>
            <a:endParaRPr lang="ru-RU" sz="4400" b="1" dirty="0">
              <a:solidFill>
                <a:schemeClr val="accent6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868BCD2-F774-44FD-BB57-C0FE47D7D982}"/>
              </a:ext>
            </a:extLst>
          </p:cNvPr>
          <p:cNvSpPr txBox="1"/>
          <p:nvPr/>
        </p:nvSpPr>
        <p:spPr>
          <a:xfrm>
            <a:off x="6920356" y="4754203"/>
            <a:ext cx="7553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0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✓</a:t>
            </a:r>
            <a:endParaRPr lang="ru-RU" sz="4400" b="1" dirty="0">
              <a:solidFill>
                <a:schemeClr val="accent6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921D94A-E4B2-4D17-AD49-33817995867B}"/>
              </a:ext>
            </a:extLst>
          </p:cNvPr>
          <p:cNvSpPr txBox="1"/>
          <p:nvPr/>
        </p:nvSpPr>
        <p:spPr>
          <a:xfrm>
            <a:off x="3530173" y="2428021"/>
            <a:ext cx="755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</a:rPr>
              <a:t>Frame</a:t>
            </a:r>
            <a:endParaRPr lang="ru-RU" sz="1400" b="1" dirty="0"/>
          </a:p>
        </p:txBody>
      </p:sp>
      <p:pic>
        <p:nvPicPr>
          <p:cNvPr id="24" name="Рисунок 23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492EE945-7951-4907-88EE-F9027A2F68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266" y="2900389"/>
            <a:ext cx="1231189" cy="1027942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DACC04F5-C659-4FD2-9036-7938963EAC49}"/>
              </a:ext>
            </a:extLst>
          </p:cNvPr>
          <p:cNvSpPr txBox="1"/>
          <p:nvPr/>
        </p:nvSpPr>
        <p:spPr>
          <a:xfrm>
            <a:off x="3530173" y="3274203"/>
            <a:ext cx="755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</a:rPr>
              <a:t>Frame</a:t>
            </a:r>
            <a:endParaRPr lang="ru-RU" sz="1400" b="1" dirty="0"/>
          </a:p>
        </p:txBody>
      </p:sp>
      <p:pic>
        <p:nvPicPr>
          <p:cNvPr id="26" name="Рисунок 25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F6DC027B-EC92-40C7-AD6B-1A1DB968E3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266" y="3763653"/>
            <a:ext cx="1231189" cy="1027942"/>
          </a:xfrm>
          <a:prstGeom prst="rect">
            <a:avLst/>
          </a:prstGeom>
        </p:spPr>
      </p:pic>
      <p:pic>
        <p:nvPicPr>
          <p:cNvPr id="27" name="Рисунок 26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A3A66926-273A-46E0-BF24-47D2D0AD48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266" y="4624952"/>
            <a:ext cx="1231189" cy="1027942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39902274-B05F-433C-992B-5550CC6CC5A2}"/>
              </a:ext>
            </a:extLst>
          </p:cNvPr>
          <p:cNvSpPr txBox="1"/>
          <p:nvPr/>
        </p:nvSpPr>
        <p:spPr>
          <a:xfrm>
            <a:off x="3526235" y="4138649"/>
            <a:ext cx="755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</a:rPr>
              <a:t>Frame</a:t>
            </a:r>
            <a:endParaRPr lang="ru-RU" sz="14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6618A16-E56A-45B6-A896-903F9D53597E}"/>
              </a:ext>
            </a:extLst>
          </p:cNvPr>
          <p:cNvSpPr txBox="1"/>
          <p:nvPr/>
        </p:nvSpPr>
        <p:spPr>
          <a:xfrm>
            <a:off x="3526235" y="4985034"/>
            <a:ext cx="755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</a:rPr>
              <a:t>Frame</a:t>
            </a:r>
            <a:endParaRPr lang="ru-RU" sz="1400" b="1" dirty="0"/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180674FD-0029-4500-A707-AD9C8C3E2B47}"/>
              </a:ext>
            </a:extLst>
          </p:cNvPr>
          <p:cNvSpPr/>
          <p:nvPr/>
        </p:nvSpPr>
        <p:spPr>
          <a:xfrm>
            <a:off x="9976095" y="2207893"/>
            <a:ext cx="1187830" cy="29168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FABA5AB-1A20-44BE-B66B-E39594EE00E2}"/>
              </a:ext>
            </a:extLst>
          </p:cNvPr>
          <p:cNvSpPr txBox="1"/>
          <p:nvPr/>
        </p:nvSpPr>
        <p:spPr>
          <a:xfrm>
            <a:off x="5058184" y="3428091"/>
            <a:ext cx="1027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</a:rPr>
              <a:t>CNN</a:t>
            </a:r>
            <a:endParaRPr lang="ru-RU" sz="2400" b="1" dirty="0"/>
          </a:p>
        </p:txBody>
      </p:sp>
      <p:pic>
        <p:nvPicPr>
          <p:cNvPr id="31" name="Объект 4" descr="Изображение выглядит как рисунок, стол, знак, тарелка&#10;&#10;Автоматически созданное описание">
            <a:extLst>
              <a:ext uri="{FF2B5EF4-FFF2-40B4-BE49-F238E27FC236}">
                <a16:creationId xmlns:a16="http://schemas.microsoft.com/office/drawing/2014/main" id="{91670927-4688-4A5B-ABD8-4F6A0DBFE1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095" y="2207893"/>
            <a:ext cx="1187830" cy="1187830"/>
          </a:xfrm>
          <a:prstGeom prst="rect">
            <a:avLst/>
          </a:prstGeom>
        </p:spPr>
      </p:pic>
      <p:pic>
        <p:nvPicPr>
          <p:cNvPr id="32" name="Объект 4" descr="Изображение выглядит как рисунок, стол, знак, тарелка&#10;&#10;Автоматически созданное описание">
            <a:extLst>
              <a:ext uri="{FF2B5EF4-FFF2-40B4-BE49-F238E27FC236}">
                <a16:creationId xmlns:a16="http://schemas.microsoft.com/office/drawing/2014/main" id="{C3BD9E95-84CE-4A6F-AC0F-0136EE9A8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095" y="3852511"/>
            <a:ext cx="1187830" cy="1187830"/>
          </a:xfrm>
          <a:prstGeom prst="rect">
            <a:avLst/>
          </a:prstGeom>
        </p:spPr>
      </p:pic>
      <p:pic>
        <p:nvPicPr>
          <p:cNvPr id="33" name="Рисунок 32" descr="Изображение выглядит как зеркало&#10;&#10;Автоматически созданное описание">
            <a:extLst>
              <a:ext uri="{FF2B5EF4-FFF2-40B4-BE49-F238E27FC236}">
                <a16:creationId xmlns:a16="http://schemas.microsoft.com/office/drawing/2014/main" id="{FE578537-B4A8-4275-8985-0D307D9A07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1857" y="2977565"/>
            <a:ext cx="1563981" cy="1563981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C3D32A5A-4925-483F-9A7A-0C7885385E66}"/>
              </a:ext>
            </a:extLst>
          </p:cNvPr>
          <p:cNvSpPr txBox="1"/>
          <p:nvPr/>
        </p:nvSpPr>
        <p:spPr>
          <a:xfrm>
            <a:off x="8562773" y="3431599"/>
            <a:ext cx="1022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</a:rPr>
              <a:t>Some</a:t>
            </a:r>
          </a:p>
          <a:p>
            <a:pPr algn="ctr"/>
            <a:r>
              <a:rPr lang="en-US" b="1" dirty="0">
                <a:latin typeface="arial" panose="020B0604020202020204" pitchFamily="34" charset="0"/>
              </a:rPr>
              <a:t>net</a:t>
            </a:r>
            <a:endParaRPr lang="ru-RU" b="1" dirty="0"/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E8284520-67EF-4779-9F75-E37B5DE919F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561" y="3084539"/>
            <a:ext cx="698413" cy="406349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30E704CE-8C49-4568-AF7E-665BD36223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561" y="4718427"/>
            <a:ext cx="698413" cy="406349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03705AEF-81C1-4C32-8CC9-33A4EB9A621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990" y="3928331"/>
            <a:ext cx="698413" cy="406349"/>
          </a:xfrm>
          <a:prstGeom prst="rect">
            <a:avLst/>
          </a:prstGeom>
        </p:spPr>
      </p:pic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1FE3EC8A-B536-41CC-BE8B-EFD31A9A7EFC}"/>
              </a:ext>
            </a:extLst>
          </p:cNvPr>
          <p:cNvCxnSpPr>
            <a:cxnSpLocks/>
          </p:cNvCxnSpPr>
          <p:nvPr/>
        </p:nvCxnSpPr>
        <p:spPr>
          <a:xfrm>
            <a:off x="1852613" y="3727249"/>
            <a:ext cx="554627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Группа 96">
            <a:extLst>
              <a:ext uri="{FF2B5EF4-FFF2-40B4-BE49-F238E27FC236}">
                <a16:creationId xmlns:a16="http://schemas.microsoft.com/office/drawing/2014/main" id="{F28B74EB-5D49-494E-BE89-BD7DFDDAB3D2}"/>
              </a:ext>
            </a:extLst>
          </p:cNvPr>
          <p:cNvGrpSpPr/>
          <p:nvPr/>
        </p:nvGrpSpPr>
        <p:grpSpPr>
          <a:xfrm>
            <a:off x="2916452" y="2568178"/>
            <a:ext cx="560173" cy="2570744"/>
            <a:chOff x="2916452" y="2568178"/>
            <a:chExt cx="560173" cy="2570744"/>
          </a:xfrm>
        </p:grpSpPr>
        <p:grpSp>
          <p:nvGrpSpPr>
            <p:cNvPr id="55" name="Группа 54">
              <a:extLst>
                <a:ext uri="{FF2B5EF4-FFF2-40B4-BE49-F238E27FC236}">
                  <a16:creationId xmlns:a16="http://schemas.microsoft.com/office/drawing/2014/main" id="{B228165E-1E78-4A58-8D29-A93BFBEBE599}"/>
                </a:ext>
              </a:extLst>
            </p:cNvPr>
            <p:cNvGrpSpPr/>
            <p:nvPr/>
          </p:nvGrpSpPr>
          <p:grpSpPr>
            <a:xfrm>
              <a:off x="2916452" y="2568178"/>
              <a:ext cx="241086" cy="2570744"/>
              <a:chOff x="2916452" y="2568178"/>
              <a:chExt cx="241086" cy="2570744"/>
            </a:xfrm>
          </p:grpSpPr>
          <p:cxnSp>
            <p:nvCxnSpPr>
              <p:cNvPr id="52" name="Прямая соединительная линия 51">
                <a:extLst>
                  <a:ext uri="{FF2B5EF4-FFF2-40B4-BE49-F238E27FC236}">
                    <a16:creationId xmlns:a16="http://schemas.microsoft.com/office/drawing/2014/main" id="{9BBD8C78-0930-4730-B40E-FFBF5A13D7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16452" y="3724051"/>
                <a:ext cx="23632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>
                <a:extLst>
                  <a:ext uri="{FF2B5EF4-FFF2-40B4-BE49-F238E27FC236}">
                    <a16:creationId xmlns:a16="http://schemas.microsoft.com/office/drawing/2014/main" id="{13F2FBED-0755-4207-B2CF-DF3D548AFAA1}"/>
                  </a:ext>
                </a:extLst>
              </p:cNvPr>
              <p:cNvCxnSpPr/>
              <p:nvPr/>
            </p:nvCxnSpPr>
            <p:spPr>
              <a:xfrm>
                <a:off x="3157538" y="2568178"/>
                <a:ext cx="0" cy="257074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Прямая со стрелкой 56">
              <a:extLst>
                <a:ext uri="{FF2B5EF4-FFF2-40B4-BE49-F238E27FC236}">
                  <a16:creationId xmlns:a16="http://schemas.microsoft.com/office/drawing/2014/main" id="{CB34260C-21EF-41CF-871D-27EDC4B2D2DB}"/>
                </a:ext>
              </a:extLst>
            </p:cNvPr>
            <p:cNvCxnSpPr/>
            <p:nvPr/>
          </p:nvCxnSpPr>
          <p:spPr>
            <a:xfrm>
              <a:off x="3157538" y="2568178"/>
              <a:ext cx="319087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 стрелкой 57">
              <a:extLst>
                <a:ext uri="{FF2B5EF4-FFF2-40B4-BE49-F238E27FC236}">
                  <a16:creationId xmlns:a16="http://schemas.microsoft.com/office/drawing/2014/main" id="{3C1A73C5-AB9F-4DB8-A364-BC7C785E3037}"/>
                </a:ext>
              </a:extLst>
            </p:cNvPr>
            <p:cNvCxnSpPr/>
            <p:nvPr/>
          </p:nvCxnSpPr>
          <p:spPr>
            <a:xfrm>
              <a:off x="3152776" y="3428091"/>
              <a:ext cx="319087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 стрелкой 58">
              <a:extLst>
                <a:ext uri="{FF2B5EF4-FFF2-40B4-BE49-F238E27FC236}">
                  <a16:creationId xmlns:a16="http://schemas.microsoft.com/office/drawing/2014/main" id="{C4BCCC26-A692-45FD-B93D-B9839A4D121A}"/>
                </a:ext>
              </a:extLst>
            </p:cNvPr>
            <p:cNvCxnSpPr/>
            <p:nvPr/>
          </p:nvCxnSpPr>
          <p:spPr>
            <a:xfrm>
              <a:off x="3157538" y="4292537"/>
              <a:ext cx="319087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 стрелкой 59">
              <a:extLst>
                <a:ext uri="{FF2B5EF4-FFF2-40B4-BE49-F238E27FC236}">
                  <a16:creationId xmlns:a16="http://schemas.microsoft.com/office/drawing/2014/main" id="{423574A8-E49B-4398-BF84-5B4DD72718CE}"/>
                </a:ext>
              </a:extLst>
            </p:cNvPr>
            <p:cNvCxnSpPr/>
            <p:nvPr/>
          </p:nvCxnSpPr>
          <p:spPr>
            <a:xfrm>
              <a:off x="3152776" y="5133409"/>
              <a:ext cx="319087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Группа 97">
            <a:extLst>
              <a:ext uri="{FF2B5EF4-FFF2-40B4-BE49-F238E27FC236}">
                <a16:creationId xmlns:a16="http://schemas.microsoft.com/office/drawing/2014/main" id="{63AD5735-7FAB-447A-82E7-398829F7676E}"/>
              </a:ext>
            </a:extLst>
          </p:cNvPr>
          <p:cNvGrpSpPr/>
          <p:nvPr/>
        </p:nvGrpSpPr>
        <p:grpSpPr>
          <a:xfrm>
            <a:off x="4592926" y="2556173"/>
            <a:ext cx="241086" cy="2570744"/>
            <a:chOff x="4592926" y="2556173"/>
            <a:chExt cx="241086" cy="2570744"/>
          </a:xfrm>
        </p:grpSpPr>
        <p:cxnSp>
          <p:nvCxnSpPr>
            <p:cNvPr id="62" name="Прямая соединительная линия 61">
              <a:extLst>
                <a:ext uri="{FF2B5EF4-FFF2-40B4-BE49-F238E27FC236}">
                  <a16:creationId xmlns:a16="http://schemas.microsoft.com/office/drawing/2014/main" id="{DC278C4C-8B05-427F-B2A0-7C4A89F2241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97688" y="3712046"/>
              <a:ext cx="23632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>
              <a:extLst>
                <a:ext uri="{FF2B5EF4-FFF2-40B4-BE49-F238E27FC236}">
                  <a16:creationId xmlns:a16="http://schemas.microsoft.com/office/drawing/2014/main" id="{40AE8BC2-5547-4844-ACE4-E8235091ABCF}"/>
                </a:ext>
              </a:extLst>
            </p:cNvPr>
            <p:cNvCxnSpPr/>
            <p:nvPr/>
          </p:nvCxnSpPr>
          <p:spPr>
            <a:xfrm flipH="1">
              <a:off x="4592926" y="2556173"/>
              <a:ext cx="0" cy="257074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Прямая соединительная линия 66">
            <a:extLst>
              <a:ext uri="{FF2B5EF4-FFF2-40B4-BE49-F238E27FC236}">
                <a16:creationId xmlns:a16="http://schemas.microsoft.com/office/drawing/2014/main" id="{36BCC14D-4FD7-42BE-B74F-2D50E61EA630}"/>
              </a:ext>
            </a:extLst>
          </p:cNvPr>
          <p:cNvCxnSpPr>
            <a:cxnSpLocks/>
          </p:cNvCxnSpPr>
          <p:nvPr/>
        </p:nvCxnSpPr>
        <p:spPr>
          <a:xfrm flipH="1">
            <a:off x="4340225" y="2556173"/>
            <a:ext cx="25270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>
            <a:extLst>
              <a:ext uri="{FF2B5EF4-FFF2-40B4-BE49-F238E27FC236}">
                <a16:creationId xmlns:a16="http://schemas.microsoft.com/office/drawing/2014/main" id="{AF653FE5-DE8A-482C-8774-691DBFB281B2}"/>
              </a:ext>
            </a:extLst>
          </p:cNvPr>
          <p:cNvCxnSpPr>
            <a:cxnSpLocks/>
          </p:cNvCxnSpPr>
          <p:nvPr/>
        </p:nvCxnSpPr>
        <p:spPr>
          <a:xfrm flipH="1">
            <a:off x="4340225" y="3431564"/>
            <a:ext cx="25270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A76EF782-997B-473D-9243-8E0C1425EF9A}"/>
              </a:ext>
            </a:extLst>
          </p:cNvPr>
          <p:cNvCxnSpPr>
            <a:cxnSpLocks/>
          </p:cNvCxnSpPr>
          <p:nvPr/>
        </p:nvCxnSpPr>
        <p:spPr>
          <a:xfrm flipH="1">
            <a:off x="4340225" y="4298276"/>
            <a:ext cx="25270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>
            <a:extLst>
              <a:ext uri="{FF2B5EF4-FFF2-40B4-BE49-F238E27FC236}">
                <a16:creationId xmlns:a16="http://schemas.microsoft.com/office/drawing/2014/main" id="{1E50B7BE-1EBB-43F9-B081-00B55CCF9C2C}"/>
              </a:ext>
            </a:extLst>
          </p:cNvPr>
          <p:cNvCxnSpPr>
            <a:cxnSpLocks/>
          </p:cNvCxnSpPr>
          <p:nvPr/>
        </p:nvCxnSpPr>
        <p:spPr>
          <a:xfrm flipH="1">
            <a:off x="4340224" y="5125012"/>
            <a:ext cx="25270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>
            <a:extLst>
              <a:ext uri="{FF2B5EF4-FFF2-40B4-BE49-F238E27FC236}">
                <a16:creationId xmlns:a16="http://schemas.microsoft.com/office/drawing/2014/main" id="{AB0B5A30-1CA5-4CBA-979B-C021693B3237}"/>
              </a:ext>
            </a:extLst>
          </p:cNvPr>
          <p:cNvCxnSpPr>
            <a:cxnSpLocks/>
          </p:cNvCxnSpPr>
          <p:nvPr/>
        </p:nvCxnSpPr>
        <p:spPr>
          <a:xfrm>
            <a:off x="4592926" y="3712046"/>
            <a:ext cx="204499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Рисунок 73">
            <a:extLst>
              <a:ext uri="{FF2B5EF4-FFF2-40B4-BE49-F238E27FC236}">
                <a16:creationId xmlns:a16="http://schemas.microsoft.com/office/drawing/2014/main" id="{290F83EA-B450-4514-B45C-36FC4CA4AF1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475" y="3576347"/>
            <a:ext cx="271397" cy="271397"/>
          </a:xfrm>
          <a:prstGeom prst="rect">
            <a:avLst/>
          </a:prstGeom>
        </p:spPr>
      </p:pic>
      <p:grpSp>
        <p:nvGrpSpPr>
          <p:cNvPr id="96" name="Группа 95">
            <a:extLst>
              <a:ext uri="{FF2B5EF4-FFF2-40B4-BE49-F238E27FC236}">
                <a16:creationId xmlns:a16="http://schemas.microsoft.com/office/drawing/2014/main" id="{766C149B-C0BD-4B94-B991-787F320024A4}"/>
              </a:ext>
            </a:extLst>
          </p:cNvPr>
          <p:cNvGrpSpPr/>
          <p:nvPr/>
        </p:nvGrpSpPr>
        <p:grpSpPr>
          <a:xfrm>
            <a:off x="6053199" y="2545501"/>
            <a:ext cx="755374" cy="2570744"/>
            <a:chOff x="6053199" y="2545501"/>
            <a:chExt cx="755374" cy="2570744"/>
          </a:xfrm>
        </p:grpSpPr>
        <p:grpSp>
          <p:nvGrpSpPr>
            <p:cNvPr id="77" name="Группа 76">
              <a:extLst>
                <a:ext uri="{FF2B5EF4-FFF2-40B4-BE49-F238E27FC236}">
                  <a16:creationId xmlns:a16="http://schemas.microsoft.com/office/drawing/2014/main" id="{9BD41ECB-02EA-4C40-995E-39B01D5972E6}"/>
                </a:ext>
              </a:extLst>
            </p:cNvPr>
            <p:cNvGrpSpPr/>
            <p:nvPr/>
          </p:nvGrpSpPr>
          <p:grpSpPr>
            <a:xfrm>
              <a:off x="6053199" y="2545501"/>
              <a:ext cx="325096" cy="2570744"/>
              <a:chOff x="2916452" y="2568178"/>
              <a:chExt cx="241086" cy="2570744"/>
            </a:xfrm>
          </p:grpSpPr>
          <p:cxnSp>
            <p:nvCxnSpPr>
              <p:cNvPr id="82" name="Прямая соединительная линия 81">
                <a:extLst>
                  <a:ext uri="{FF2B5EF4-FFF2-40B4-BE49-F238E27FC236}">
                    <a16:creationId xmlns:a16="http://schemas.microsoft.com/office/drawing/2014/main" id="{5ED243E0-B536-4202-AC65-5962D936FD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16452" y="3724051"/>
                <a:ext cx="23632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>
                <a:extLst>
                  <a:ext uri="{FF2B5EF4-FFF2-40B4-BE49-F238E27FC236}">
                    <a16:creationId xmlns:a16="http://schemas.microsoft.com/office/drawing/2014/main" id="{CD12CC36-42E2-40D0-BC91-38A75E4157DE}"/>
                  </a:ext>
                </a:extLst>
              </p:cNvPr>
              <p:cNvCxnSpPr/>
              <p:nvPr/>
            </p:nvCxnSpPr>
            <p:spPr>
              <a:xfrm>
                <a:off x="3157538" y="2568178"/>
                <a:ext cx="0" cy="257074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Прямая со стрелкой 77">
              <a:extLst>
                <a:ext uri="{FF2B5EF4-FFF2-40B4-BE49-F238E27FC236}">
                  <a16:creationId xmlns:a16="http://schemas.microsoft.com/office/drawing/2014/main" id="{2FD88EC2-F45A-4658-B6BB-95BE50779373}"/>
                </a:ext>
              </a:extLst>
            </p:cNvPr>
            <p:cNvCxnSpPr/>
            <p:nvPr/>
          </p:nvCxnSpPr>
          <p:spPr>
            <a:xfrm>
              <a:off x="6378295" y="2545501"/>
              <a:ext cx="43027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 стрелкой 78">
              <a:extLst>
                <a:ext uri="{FF2B5EF4-FFF2-40B4-BE49-F238E27FC236}">
                  <a16:creationId xmlns:a16="http://schemas.microsoft.com/office/drawing/2014/main" id="{A6A6E1FB-A637-4CD3-9920-561CBD850F92}"/>
                </a:ext>
              </a:extLst>
            </p:cNvPr>
            <p:cNvCxnSpPr/>
            <p:nvPr/>
          </p:nvCxnSpPr>
          <p:spPr>
            <a:xfrm>
              <a:off x="6371874" y="3405414"/>
              <a:ext cx="43027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 стрелкой 79">
              <a:extLst>
                <a:ext uri="{FF2B5EF4-FFF2-40B4-BE49-F238E27FC236}">
                  <a16:creationId xmlns:a16="http://schemas.microsoft.com/office/drawing/2014/main" id="{0C557D97-4EC7-4E81-B937-C69CD1A516DC}"/>
                </a:ext>
              </a:extLst>
            </p:cNvPr>
            <p:cNvCxnSpPr/>
            <p:nvPr/>
          </p:nvCxnSpPr>
          <p:spPr>
            <a:xfrm>
              <a:off x="6378295" y="4269860"/>
              <a:ext cx="43027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 стрелкой 80">
              <a:extLst>
                <a:ext uri="{FF2B5EF4-FFF2-40B4-BE49-F238E27FC236}">
                  <a16:creationId xmlns:a16="http://schemas.microsoft.com/office/drawing/2014/main" id="{3C5FAE25-D6CC-4E2E-8999-91AB7450086E}"/>
                </a:ext>
              </a:extLst>
            </p:cNvPr>
            <p:cNvCxnSpPr/>
            <p:nvPr/>
          </p:nvCxnSpPr>
          <p:spPr>
            <a:xfrm>
              <a:off x="6371874" y="5110732"/>
              <a:ext cx="43027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Группа 94">
            <a:extLst>
              <a:ext uri="{FF2B5EF4-FFF2-40B4-BE49-F238E27FC236}">
                <a16:creationId xmlns:a16="http://schemas.microsoft.com/office/drawing/2014/main" id="{A598D166-2A90-4D42-9572-55F1247DE82A}"/>
              </a:ext>
            </a:extLst>
          </p:cNvPr>
          <p:cNvGrpSpPr/>
          <p:nvPr/>
        </p:nvGrpSpPr>
        <p:grpSpPr>
          <a:xfrm>
            <a:off x="7793908" y="2539988"/>
            <a:ext cx="241086" cy="2570744"/>
            <a:chOff x="7793908" y="2539988"/>
            <a:chExt cx="241086" cy="2570744"/>
          </a:xfrm>
        </p:grpSpPr>
        <p:cxnSp>
          <p:nvCxnSpPr>
            <p:cNvPr id="85" name="Прямая соединительная линия 84">
              <a:extLst>
                <a:ext uri="{FF2B5EF4-FFF2-40B4-BE49-F238E27FC236}">
                  <a16:creationId xmlns:a16="http://schemas.microsoft.com/office/drawing/2014/main" id="{989D94EB-AF36-45E7-B66D-ED6F33C2197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98670" y="3695861"/>
              <a:ext cx="23632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>
              <a:extLst>
                <a:ext uri="{FF2B5EF4-FFF2-40B4-BE49-F238E27FC236}">
                  <a16:creationId xmlns:a16="http://schemas.microsoft.com/office/drawing/2014/main" id="{11E4D3CF-D7B8-475D-9CE5-057D8D67CBA5}"/>
                </a:ext>
              </a:extLst>
            </p:cNvPr>
            <p:cNvCxnSpPr/>
            <p:nvPr/>
          </p:nvCxnSpPr>
          <p:spPr>
            <a:xfrm flipH="1">
              <a:off x="7793908" y="2539988"/>
              <a:ext cx="0" cy="257074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Прямая соединительная линия 86">
            <a:extLst>
              <a:ext uri="{FF2B5EF4-FFF2-40B4-BE49-F238E27FC236}">
                <a16:creationId xmlns:a16="http://schemas.microsoft.com/office/drawing/2014/main" id="{20C466C2-6476-4079-8E2B-049817240918}"/>
              </a:ext>
            </a:extLst>
          </p:cNvPr>
          <p:cNvCxnSpPr>
            <a:cxnSpLocks/>
          </p:cNvCxnSpPr>
          <p:nvPr/>
        </p:nvCxnSpPr>
        <p:spPr>
          <a:xfrm flipH="1">
            <a:off x="7541207" y="2539988"/>
            <a:ext cx="25270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>
            <a:extLst>
              <a:ext uri="{FF2B5EF4-FFF2-40B4-BE49-F238E27FC236}">
                <a16:creationId xmlns:a16="http://schemas.microsoft.com/office/drawing/2014/main" id="{ABC0B4FD-9CFE-490E-98A9-38E00287D4AA}"/>
              </a:ext>
            </a:extLst>
          </p:cNvPr>
          <p:cNvCxnSpPr>
            <a:cxnSpLocks/>
          </p:cNvCxnSpPr>
          <p:nvPr/>
        </p:nvCxnSpPr>
        <p:spPr>
          <a:xfrm flipH="1">
            <a:off x="7541207" y="3415379"/>
            <a:ext cx="25270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>
            <a:extLst>
              <a:ext uri="{FF2B5EF4-FFF2-40B4-BE49-F238E27FC236}">
                <a16:creationId xmlns:a16="http://schemas.microsoft.com/office/drawing/2014/main" id="{CD3A0030-24F2-4D58-9827-EF73A987B8C9}"/>
              </a:ext>
            </a:extLst>
          </p:cNvPr>
          <p:cNvCxnSpPr>
            <a:cxnSpLocks/>
          </p:cNvCxnSpPr>
          <p:nvPr/>
        </p:nvCxnSpPr>
        <p:spPr>
          <a:xfrm flipH="1">
            <a:off x="7541207" y="4282091"/>
            <a:ext cx="25270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>
            <a:extLst>
              <a:ext uri="{FF2B5EF4-FFF2-40B4-BE49-F238E27FC236}">
                <a16:creationId xmlns:a16="http://schemas.microsoft.com/office/drawing/2014/main" id="{A46976E8-1A79-4E05-BAA2-FA3AD393AF51}"/>
              </a:ext>
            </a:extLst>
          </p:cNvPr>
          <p:cNvCxnSpPr>
            <a:cxnSpLocks/>
          </p:cNvCxnSpPr>
          <p:nvPr/>
        </p:nvCxnSpPr>
        <p:spPr>
          <a:xfrm flipH="1">
            <a:off x="7541206" y="5108827"/>
            <a:ext cx="25270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>
            <a:extLst>
              <a:ext uri="{FF2B5EF4-FFF2-40B4-BE49-F238E27FC236}">
                <a16:creationId xmlns:a16="http://schemas.microsoft.com/office/drawing/2014/main" id="{E29C3D04-AEC3-4433-93A6-B002B8C706EF}"/>
              </a:ext>
            </a:extLst>
          </p:cNvPr>
          <p:cNvCxnSpPr>
            <a:cxnSpLocks/>
          </p:cNvCxnSpPr>
          <p:nvPr/>
        </p:nvCxnSpPr>
        <p:spPr>
          <a:xfrm>
            <a:off x="7793908" y="3695861"/>
            <a:ext cx="654767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>
            <a:extLst>
              <a:ext uri="{FF2B5EF4-FFF2-40B4-BE49-F238E27FC236}">
                <a16:creationId xmlns:a16="http://schemas.microsoft.com/office/drawing/2014/main" id="{BD81A909-3A9A-4280-AC35-485B893F84F8}"/>
              </a:ext>
            </a:extLst>
          </p:cNvPr>
          <p:cNvCxnSpPr>
            <a:cxnSpLocks/>
          </p:cNvCxnSpPr>
          <p:nvPr/>
        </p:nvCxnSpPr>
        <p:spPr>
          <a:xfrm>
            <a:off x="9556881" y="3696022"/>
            <a:ext cx="41921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>
            <a:extLst>
              <a:ext uri="{FF2B5EF4-FFF2-40B4-BE49-F238E27FC236}">
                <a16:creationId xmlns:a16="http://schemas.microsoft.com/office/drawing/2014/main" id="{565CCF02-A5AE-4A83-98EC-0BF3167C8E2E}"/>
              </a:ext>
            </a:extLst>
          </p:cNvPr>
          <p:cNvCxnSpPr>
            <a:cxnSpLocks/>
          </p:cNvCxnSpPr>
          <p:nvPr/>
        </p:nvCxnSpPr>
        <p:spPr>
          <a:xfrm>
            <a:off x="927100" y="1324265"/>
            <a:ext cx="112649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Прямоугольник 111">
            <a:extLst>
              <a:ext uri="{FF2B5EF4-FFF2-40B4-BE49-F238E27FC236}">
                <a16:creationId xmlns:a16="http://schemas.microsoft.com/office/drawing/2014/main" id="{0322A8C2-D1F8-4CC5-87CE-5B129277228B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F13BADE-AA7D-4F32-B195-A7EF7CA36035}"/>
              </a:ext>
            </a:extLst>
          </p:cNvPr>
          <p:cNvSpPr txBox="1"/>
          <p:nvPr/>
        </p:nvSpPr>
        <p:spPr>
          <a:xfrm>
            <a:off x="845988" y="4209360"/>
            <a:ext cx="132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Входной видеофайл </a:t>
            </a:r>
            <a:r>
              <a:rPr lang="en-US" dirty="0"/>
              <a:t>.mp4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77087E-35DE-4537-BC87-940B05DE6BA3}"/>
              </a:ext>
            </a:extLst>
          </p:cNvPr>
          <p:cNvSpPr txBox="1"/>
          <p:nvPr/>
        </p:nvSpPr>
        <p:spPr>
          <a:xfrm>
            <a:off x="3243522" y="5542298"/>
            <a:ext cx="132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Кадры из видео .</a:t>
            </a:r>
            <a:r>
              <a:rPr lang="en-US" dirty="0"/>
              <a:t>jpg</a:t>
            </a:r>
            <a:endParaRPr lang="ru-RU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12A9735-4C7D-4CE1-B0E7-2BBF553BC3BF}"/>
              </a:ext>
            </a:extLst>
          </p:cNvPr>
          <p:cNvSpPr txBox="1"/>
          <p:nvPr/>
        </p:nvSpPr>
        <p:spPr>
          <a:xfrm>
            <a:off x="4626490" y="4328073"/>
            <a:ext cx="1772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Обнаружение и классификация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D72EC9C-D1BD-49D8-B4F4-27E6117DBE4B}"/>
              </a:ext>
            </a:extLst>
          </p:cNvPr>
          <p:cNvSpPr txBox="1"/>
          <p:nvPr/>
        </p:nvSpPr>
        <p:spPr>
          <a:xfrm>
            <a:off x="6403164" y="5501473"/>
            <a:ext cx="15843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Размеченные кадры из видео .</a:t>
            </a:r>
            <a:r>
              <a:rPr lang="en-US" dirty="0"/>
              <a:t>jpg</a:t>
            </a:r>
            <a:endParaRPr lang="ru-RU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D6E588B-88F4-4C8E-84C5-EF4EFB13F41F}"/>
              </a:ext>
            </a:extLst>
          </p:cNvPr>
          <p:cNvSpPr txBox="1"/>
          <p:nvPr/>
        </p:nvSpPr>
        <p:spPr>
          <a:xfrm>
            <a:off x="8315046" y="5260003"/>
            <a:ext cx="32071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Разметка точек начала и конца фейерверка и генерация звука в видео </a:t>
            </a:r>
            <a:r>
              <a:rPr lang="en-US" dirty="0"/>
              <a:t>.mp4</a:t>
            </a:r>
            <a:endParaRPr lang="ru-RU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CDD1761-068C-4089-8B80-852F66E91F62}"/>
              </a:ext>
            </a:extLst>
          </p:cNvPr>
          <p:cNvSpPr txBox="1"/>
          <p:nvPr/>
        </p:nvSpPr>
        <p:spPr>
          <a:xfrm>
            <a:off x="8315045" y="2207893"/>
            <a:ext cx="16378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Not implemented block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4272737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6F07670-C098-4464-A772-2D1CD129B9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110" y="1478006"/>
            <a:ext cx="2229134" cy="172191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3C24E5C-8BEE-4CE6-A51E-643503D520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086" y="5175538"/>
            <a:ext cx="2073169" cy="69105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3E9F806-BDC6-43A1-909F-CC762C46EA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421" y="850901"/>
            <a:ext cx="1736498" cy="846543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8192E34C-224D-4B3C-AD92-AE39DB865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6845" y="2786223"/>
            <a:ext cx="1913655" cy="1285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A90618A-7C86-4DD9-ABC4-DB40510C50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21417" y="3996416"/>
            <a:ext cx="1084509" cy="99327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Перечень инструментов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8924"/>
            <a:ext cx="9486900" cy="4448175"/>
          </a:xfrm>
        </p:spPr>
        <p:txBody>
          <a:bodyPr>
            <a:normAutofit fontScale="92500"/>
          </a:bodyPr>
          <a:lstStyle/>
          <a:p>
            <a:r>
              <a:rPr lang="en-US"/>
              <a:t>Python – </a:t>
            </a:r>
            <a:r>
              <a:rPr lang="ru-RU"/>
              <a:t>основной язык программирования;</a:t>
            </a:r>
          </a:p>
          <a:p>
            <a:r>
              <a:rPr lang="en-US"/>
              <a:t>Pytorch – </a:t>
            </a:r>
            <a:r>
              <a:rPr lang="ru-RU"/>
              <a:t>библиотека машинного обучения для языка Python</a:t>
            </a:r>
            <a:r>
              <a:rPr lang="en-US"/>
              <a:t>;</a:t>
            </a:r>
            <a:endParaRPr lang="ru-RU"/>
          </a:p>
          <a:p>
            <a:r>
              <a:rPr lang="en-US"/>
              <a:t>FFmpeg</a:t>
            </a:r>
            <a:r>
              <a:rPr lang="ru-RU"/>
              <a:t> –</a:t>
            </a:r>
            <a:r>
              <a:rPr lang="en-US"/>
              <a:t> </a:t>
            </a:r>
            <a:r>
              <a:rPr lang="ru-RU"/>
              <a:t> нарезка кадров из видео;</a:t>
            </a:r>
          </a:p>
          <a:p>
            <a:r>
              <a:rPr lang="ru-RU"/>
              <a:t>CUDA – технология паралелльных вычислений на видеокарте;</a:t>
            </a:r>
          </a:p>
          <a:p>
            <a:r>
              <a:rPr lang="ru-RU"/>
              <a:t>PIL – библиотека </a:t>
            </a:r>
            <a:r>
              <a:rPr lang="en-US"/>
              <a:t>Python </a:t>
            </a:r>
            <a:r>
              <a:rPr lang="ru-RU"/>
              <a:t>для работы с</a:t>
            </a:r>
            <a:r>
              <a:rPr lang="en-US"/>
              <a:t> </a:t>
            </a:r>
            <a:r>
              <a:rPr lang="ru-RU"/>
              <a:t>изображениями;</a:t>
            </a:r>
            <a:endParaRPr lang="en-US"/>
          </a:p>
          <a:p>
            <a:r>
              <a:rPr lang="en-US"/>
              <a:t>M</a:t>
            </a:r>
            <a:r>
              <a:rPr lang="ru-RU"/>
              <a:t>atplotlib – библиотека </a:t>
            </a:r>
            <a:r>
              <a:rPr lang="en-US"/>
              <a:t>Python </a:t>
            </a:r>
            <a:r>
              <a:rPr lang="ru-RU"/>
              <a:t>для визуализации результатов обучения и тестирования модели;</a:t>
            </a:r>
          </a:p>
          <a:p>
            <a:r>
              <a:rPr lang="en-US"/>
              <a:t>Pandas </a:t>
            </a:r>
            <a:r>
              <a:rPr lang="ru-RU"/>
              <a:t>для описания многомерных структурированных наборов данных;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46E6092-DF6D-4121-8F53-691DA83D79E5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>
                <a:solidFill>
                  <a:schemeClr val="tx1"/>
                </a:solidFill>
                <a:latin typeface="Calibri" panose="020F0502020204030204"/>
              </a:rPr>
              <a:t>6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3563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FF3B5E-8F51-4B1C-9C09-BE896DD1C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540" y="123825"/>
            <a:ext cx="10515600" cy="1209675"/>
          </a:xfrm>
        </p:spPr>
        <p:txBody>
          <a:bodyPr/>
          <a:lstStyle/>
          <a:p>
            <a:r>
              <a:rPr lang="ru-RU" dirty="0"/>
              <a:t>Требования к видеокадрам</a:t>
            </a:r>
          </a:p>
        </p:txBody>
      </p:sp>
      <p:pic>
        <p:nvPicPr>
          <p:cNvPr id="5" name="Объект 4" descr="Изображение выглядит как животное&#10;&#10;Автоматически созданное описание">
            <a:extLst>
              <a:ext uri="{FF2B5EF4-FFF2-40B4-BE49-F238E27FC236}">
                <a16:creationId xmlns:a16="http://schemas.microsoft.com/office/drawing/2014/main" id="{7BFE92F9-7703-4AD2-9E47-2F5ED6FD61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1420019"/>
            <a:ext cx="4876800" cy="2743200"/>
          </a:xfr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3A4DB3-6F22-46AE-A309-B2A1A905EE26}"/>
              </a:ext>
            </a:extLst>
          </p:cNvPr>
          <p:cNvCxnSpPr>
            <a:cxnSpLocks/>
          </p:cNvCxnSpPr>
          <p:nvPr/>
        </p:nvCxnSpPr>
        <p:spPr>
          <a:xfrm>
            <a:off x="5384800" y="4163219"/>
            <a:ext cx="553739" cy="396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73C59F4-9DB7-4E17-AFB5-61D4636766DA}"/>
              </a:ext>
            </a:extLst>
          </p:cNvPr>
          <p:cNvCxnSpPr>
            <a:cxnSpLocks/>
          </p:cNvCxnSpPr>
          <p:nvPr/>
        </p:nvCxnSpPr>
        <p:spPr>
          <a:xfrm>
            <a:off x="498475" y="4163219"/>
            <a:ext cx="9525" cy="54818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4471ABB1-47A5-489B-9183-1022CE8F4E12}"/>
              </a:ext>
            </a:extLst>
          </p:cNvPr>
          <p:cNvCxnSpPr/>
          <p:nvPr/>
        </p:nvCxnSpPr>
        <p:spPr>
          <a:xfrm>
            <a:off x="517525" y="4601029"/>
            <a:ext cx="4867275" cy="0"/>
          </a:xfrm>
          <a:prstGeom prst="straightConnector1">
            <a:avLst/>
          </a:prstGeom>
          <a:ln w="95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D564B8BD-DEE1-40B6-9126-88B94E0A28EC}"/>
              </a:ext>
            </a:extLst>
          </p:cNvPr>
          <p:cNvCxnSpPr>
            <a:cxnSpLocks/>
          </p:cNvCxnSpPr>
          <p:nvPr/>
        </p:nvCxnSpPr>
        <p:spPr>
          <a:xfrm flipV="1">
            <a:off x="5774595" y="1416050"/>
            <a:ext cx="0" cy="2747169"/>
          </a:xfrm>
          <a:prstGeom prst="straightConnector1">
            <a:avLst/>
          </a:prstGeom>
          <a:ln w="95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2E41456-646C-4ECC-BC3F-ED190D22E4C2}"/>
              </a:ext>
            </a:extLst>
          </p:cNvPr>
          <p:cNvSpPr txBox="1"/>
          <p:nvPr/>
        </p:nvSpPr>
        <p:spPr>
          <a:xfrm>
            <a:off x="1888682" y="4167187"/>
            <a:ext cx="2271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640 пикселей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47F517-3C70-4C8F-825D-89DB34FDAD68}"/>
              </a:ext>
            </a:extLst>
          </p:cNvPr>
          <p:cNvSpPr txBox="1"/>
          <p:nvPr/>
        </p:nvSpPr>
        <p:spPr>
          <a:xfrm rot="16200000">
            <a:off x="4397139" y="2396999"/>
            <a:ext cx="2293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360 пикселей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A76C51A-F6AE-4B3A-88BA-9E2A53CE7A1A}"/>
              </a:ext>
            </a:extLst>
          </p:cNvPr>
          <p:cNvSpPr txBox="1"/>
          <p:nvPr/>
        </p:nvSpPr>
        <p:spPr>
          <a:xfrm>
            <a:off x="6164390" y="1327150"/>
            <a:ext cx="58656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Содержание: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Исключается вид сверху;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Допустимо несколько фейерверков;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Возможно наличие посторонних объектов;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Ночное время суток;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Допускается наличие дыма, отсутствие фейерверков</a:t>
            </a:r>
            <a:r>
              <a:rPr lang="en-US" sz="2800" dirty="0"/>
              <a:t>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Ясная или облачная погода.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947EE13-9C0A-4379-890A-971CFE135E58}"/>
              </a:ext>
            </a:extLst>
          </p:cNvPr>
          <p:cNvSpPr txBox="1"/>
          <p:nvPr/>
        </p:nvSpPr>
        <p:spPr>
          <a:xfrm>
            <a:off x="474540" y="4780598"/>
            <a:ext cx="32394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RGB </a:t>
            </a:r>
            <a:r>
              <a:rPr lang="ru-RU" sz="2800" dirty="0"/>
              <a:t>изображение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824BAE5-50C1-4C31-A0E0-F0F84A68073F}"/>
              </a:ext>
            </a:extLst>
          </p:cNvPr>
          <p:cNvSpPr txBox="1"/>
          <p:nvPr/>
        </p:nvSpPr>
        <p:spPr>
          <a:xfrm>
            <a:off x="474540" y="5303818"/>
            <a:ext cx="2261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Формат </a:t>
            </a:r>
            <a:r>
              <a:rPr lang="en-US" sz="2800" dirty="0"/>
              <a:t>JPG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A9E818D9-6102-4A9D-9D69-A7AE5FBECD47}"/>
              </a:ext>
            </a:extLst>
          </p:cNvPr>
          <p:cNvCxnSpPr>
            <a:cxnSpLocks/>
          </p:cNvCxnSpPr>
          <p:nvPr/>
        </p:nvCxnSpPr>
        <p:spPr>
          <a:xfrm>
            <a:off x="5375275" y="4158875"/>
            <a:ext cx="9525" cy="54818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823F5688-36EF-4124-BBF7-1C9C4201518A}"/>
              </a:ext>
            </a:extLst>
          </p:cNvPr>
          <p:cNvCxnSpPr>
            <a:cxnSpLocks/>
          </p:cNvCxnSpPr>
          <p:nvPr/>
        </p:nvCxnSpPr>
        <p:spPr>
          <a:xfrm>
            <a:off x="5375275" y="1405370"/>
            <a:ext cx="553739" cy="396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B42EC4CA-819C-43E7-AE08-A5F46CE216F5}"/>
              </a:ext>
            </a:extLst>
          </p:cNvPr>
          <p:cNvCxnSpPr>
            <a:cxnSpLocks/>
          </p:cNvCxnSpPr>
          <p:nvPr/>
        </p:nvCxnSpPr>
        <p:spPr>
          <a:xfrm>
            <a:off x="624114" y="1077522"/>
            <a:ext cx="1156788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43FCBD4D-2DFF-4CE2-8E84-80C04B1B59B2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988168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F86F7E3A-6ECD-44E9-9E72-CA11241E8B02}"/>
              </a:ext>
            </a:extLst>
          </p:cNvPr>
          <p:cNvSpPr/>
          <p:nvPr/>
        </p:nvSpPr>
        <p:spPr>
          <a:xfrm>
            <a:off x="6692737" y="1828683"/>
            <a:ext cx="3102961" cy="12921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8DFC53-7006-4B15-9C92-D1B39A71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114" y="18256"/>
            <a:ext cx="10515600" cy="1171916"/>
          </a:xfrm>
        </p:spPr>
        <p:txBody>
          <a:bodyPr/>
          <a:lstStyle/>
          <a:p>
            <a:r>
              <a:rPr lang="ru-RU" dirty="0"/>
              <a:t>Описание </a:t>
            </a:r>
            <a:r>
              <a:rPr lang="ru-RU" dirty="0" err="1"/>
              <a:t>датасета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4090F8-446C-46B9-82DD-19D44319E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1" y="1190172"/>
            <a:ext cx="10947400" cy="498679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Процесс формирования </a:t>
            </a:r>
            <a:r>
              <a:rPr lang="ru-RU" dirty="0" err="1"/>
              <a:t>датасета</a:t>
            </a:r>
            <a:endParaRPr lang="ru-RU" dirty="0"/>
          </a:p>
        </p:txBody>
      </p:sp>
      <p:pic>
        <p:nvPicPr>
          <p:cNvPr id="4" name="Объект 4" descr="Изображение выглядит как рисунок, стол, знак, тарелка&#10;&#10;Автоматически созданное описание">
            <a:extLst>
              <a:ext uri="{FF2B5EF4-FFF2-40B4-BE49-F238E27FC236}">
                <a16:creationId xmlns:a16="http://schemas.microsoft.com/office/drawing/2014/main" id="{4CFE0A21-5952-4266-BCD7-4395589453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801" y="1685149"/>
            <a:ext cx="1187830" cy="1187830"/>
          </a:xfrm>
          <a:prstGeom prst="rect">
            <a:avLst/>
          </a:prstGeom>
        </p:spPr>
      </p:pic>
      <p:pic>
        <p:nvPicPr>
          <p:cNvPr id="6" name="Рисунок 5" descr="Ножницы">
            <a:extLst>
              <a:ext uri="{FF2B5EF4-FFF2-40B4-BE49-F238E27FC236}">
                <a16:creationId xmlns:a16="http://schemas.microsoft.com/office/drawing/2014/main" id="{E7F43B09-D829-4152-8C31-4AD51C7AA4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44489" y="1941607"/>
            <a:ext cx="674914" cy="674914"/>
          </a:xfrm>
          <a:prstGeom prst="rect">
            <a:avLst/>
          </a:prstGeom>
        </p:spPr>
      </p:pic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4C5E7850-6E4E-4FC6-8FB5-84B73EA9EAF6}"/>
              </a:ext>
            </a:extLst>
          </p:cNvPr>
          <p:cNvGrpSpPr/>
          <p:nvPr/>
        </p:nvGrpSpPr>
        <p:grpSpPr>
          <a:xfrm>
            <a:off x="3604707" y="1681289"/>
            <a:ext cx="6190991" cy="1442620"/>
            <a:chOff x="2775812" y="2253664"/>
            <a:chExt cx="6190991" cy="1442620"/>
          </a:xfrm>
        </p:grpSpPr>
        <p:pic>
          <p:nvPicPr>
            <p:cNvPr id="7" name="Рисунок 6" descr="Изображение выглядит как рисунок&#10;&#10;Автоматически созданное описание">
              <a:extLst>
                <a:ext uri="{FF2B5EF4-FFF2-40B4-BE49-F238E27FC236}">
                  <a16:creationId xmlns:a16="http://schemas.microsoft.com/office/drawing/2014/main" id="{8373D53C-5147-4C32-A1CE-0276188C2B6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74551" y="2253664"/>
              <a:ext cx="1231189" cy="1027942"/>
            </a:xfrm>
            <a:prstGeom prst="rect">
              <a:avLst/>
            </a:prstGeom>
          </p:spPr>
        </p:pic>
        <p:pic>
          <p:nvPicPr>
            <p:cNvPr id="8" name="Рисунок 7" descr="Изображение выглядит как рисунок&#10;&#10;Автоматически созданное описание">
              <a:extLst>
                <a:ext uri="{FF2B5EF4-FFF2-40B4-BE49-F238E27FC236}">
                  <a16:creationId xmlns:a16="http://schemas.microsoft.com/office/drawing/2014/main" id="{69CD9822-A07B-47D2-A89A-8DE7C22839E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46861" y="2401058"/>
              <a:ext cx="1231189" cy="1027942"/>
            </a:xfrm>
            <a:prstGeom prst="rect">
              <a:avLst/>
            </a:prstGeom>
          </p:spPr>
        </p:pic>
        <p:pic>
          <p:nvPicPr>
            <p:cNvPr id="9" name="Рисунок 8" descr="Изображение выглядит как рисунок&#10;&#10;Автоматически созданное описание">
              <a:extLst>
                <a:ext uri="{FF2B5EF4-FFF2-40B4-BE49-F238E27FC236}">
                  <a16:creationId xmlns:a16="http://schemas.microsoft.com/office/drawing/2014/main" id="{3690AE0F-D50E-4649-AA9D-92A129224E0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5812" y="2551804"/>
              <a:ext cx="1231189" cy="1027942"/>
            </a:xfrm>
            <a:prstGeom prst="rect">
              <a:avLst/>
            </a:prstGeom>
          </p:spPr>
        </p:pic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EAEF13C5-7AE0-481B-B54E-D87A4EC4799F}"/>
                </a:ext>
              </a:extLst>
            </p:cNvPr>
            <p:cNvSpPr/>
            <p:nvPr/>
          </p:nvSpPr>
          <p:spPr>
            <a:xfrm>
              <a:off x="3087191" y="2865504"/>
              <a:ext cx="615950" cy="4127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6C06F71-479B-43E9-8802-4E2D1D58FE12}"/>
                </a:ext>
              </a:extLst>
            </p:cNvPr>
            <p:cNvSpPr txBox="1"/>
            <p:nvPr/>
          </p:nvSpPr>
          <p:spPr>
            <a:xfrm>
              <a:off x="3030225" y="3015178"/>
              <a:ext cx="8222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</a:rPr>
                <a:t>Frames</a:t>
              </a:r>
              <a:endParaRPr lang="ru-RU" sz="1200" b="1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906D35C-22B5-47E4-91B7-2EAEE07D0B32}"/>
                </a:ext>
              </a:extLst>
            </p:cNvPr>
            <p:cNvSpPr txBox="1"/>
            <p:nvPr/>
          </p:nvSpPr>
          <p:spPr>
            <a:xfrm>
              <a:off x="3115749" y="2851352"/>
              <a:ext cx="8222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>
                  <a:latin typeface="arial" panose="020B0604020202020204" pitchFamily="34" charset="0"/>
                </a:rPr>
                <a:t>3180</a:t>
              </a:r>
              <a:endParaRPr lang="ru-RU" sz="1200" b="1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CD0342-1334-45C6-A6D7-92DA170665D1}"/>
                </a:ext>
              </a:extLst>
            </p:cNvPr>
            <p:cNvSpPr txBox="1"/>
            <p:nvPr/>
          </p:nvSpPr>
          <p:spPr>
            <a:xfrm>
              <a:off x="5897111" y="3050396"/>
              <a:ext cx="8222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</a:rPr>
                <a:t>Class 0</a:t>
              </a:r>
              <a:endParaRPr lang="ru-RU" sz="1200" b="1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1BEDB6D-6A57-4556-9612-A91FE0DF679C}"/>
                </a:ext>
              </a:extLst>
            </p:cNvPr>
            <p:cNvSpPr txBox="1"/>
            <p:nvPr/>
          </p:nvSpPr>
          <p:spPr>
            <a:xfrm>
              <a:off x="7067786" y="3065775"/>
              <a:ext cx="8222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</a:rPr>
                <a:t>Class 1</a:t>
              </a:r>
              <a:endParaRPr lang="ru-RU" sz="1200" b="1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4CEDC04-4E4E-42F8-AD93-D7AF37B588A9}"/>
                </a:ext>
              </a:extLst>
            </p:cNvPr>
            <p:cNvSpPr txBox="1"/>
            <p:nvPr/>
          </p:nvSpPr>
          <p:spPr>
            <a:xfrm>
              <a:off x="8144570" y="3052195"/>
              <a:ext cx="8222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</a:rPr>
                <a:t>Class 2</a:t>
              </a:r>
              <a:endParaRPr lang="ru-RU" sz="1200" b="1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F0FD899-E485-4E12-87B0-A70E4F231A65}"/>
                </a:ext>
              </a:extLst>
            </p:cNvPr>
            <p:cNvSpPr txBox="1"/>
            <p:nvPr/>
          </p:nvSpPr>
          <p:spPr>
            <a:xfrm>
              <a:off x="5926560" y="3234619"/>
              <a:ext cx="8222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</a:rPr>
                <a:t>585</a:t>
              </a:r>
            </a:p>
            <a:p>
              <a:r>
                <a:rPr lang="en-US" sz="1200" b="1" dirty="0">
                  <a:latin typeface="arial" panose="020B0604020202020204" pitchFamily="34" charset="0"/>
                </a:rPr>
                <a:t>frames</a:t>
              </a:r>
              <a:endParaRPr lang="ru-RU" sz="1200" b="1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6462990-37B9-4440-B91A-F299A36A28B0}"/>
                </a:ext>
              </a:extLst>
            </p:cNvPr>
            <p:cNvSpPr txBox="1"/>
            <p:nvPr/>
          </p:nvSpPr>
          <p:spPr>
            <a:xfrm>
              <a:off x="7090828" y="3231512"/>
              <a:ext cx="8222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</a:rPr>
                <a:t>658</a:t>
              </a:r>
            </a:p>
            <a:p>
              <a:r>
                <a:rPr lang="en-US" sz="1200" b="1" dirty="0">
                  <a:latin typeface="arial" panose="020B0604020202020204" pitchFamily="34" charset="0"/>
                </a:rPr>
                <a:t>frames</a:t>
              </a:r>
              <a:endParaRPr lang="ru-RU" sz="1200" b="1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BA689BB-50AA-4F88-8EF8-3F4DF14ED448}"/>
                </a:ext>
              </a:extLst>
            </p:cNvPr>
            <p:cNvSpPr txBox="1"/>
            <p:nvPr/>
          </p:nvSpPr>
          <p:spPr>
            <a:xfrm>
              <a:off x="8144570" y="3234618"/>
              <a:ext cx="8222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</a:rPr>
                <a:t>594</a:t>
              </a:r>
            </a:p>
            <a:p>
              <a:r>
                <a:rPr lang="en-US" sz="1200" b="1" dirty="0">
                  <a:latin typeface="arial" panose="020B0604020202020204" pitchFamily="34" charset="0"/>
                </a:rPr>
                <a:t>frames</a:t>
              </a:r>
              <a:endParaRPr lang="ru-RU" sz="1200" b="1" dirty="0"/>
            </a:p>
          </p:txBody>
        </p:sp>
      </p:grpSp>
      <p:pic>
        <p:nvPicPr>
          <p:cNvPr id="16" name="Рисунок 15" descr="Фильтр">
            <a:extLst>
              <a:ext uri="{FF2B5EF4-FFF2-40B4-BE49-F238E27FC236}">
                <a16:creationId xmlns:a16="http://schemas.microsoft.com/office/drawing/2014/main" id="{890AD007-4AE2-43C3-A13B-D83BBE7DBB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90307" y="1870176"/>
            <a:ext cx="685800" cy="685800"/>
          </a:xfrm>
          <a:prstGeom prst="rect">
            <a:avLst/>
          </a:prstGeom>
        </p:spPr>
      </p:pic>
      <p:pic>
        <p:nvPicPr>
          <p:cNvPr id="18" name="Рисунок 17" descr="Открытая папка">
            <a:extLst>
              <a:ext uri="{FF2B5EF4-FFF2-40B4-BE49-F238E27FC236}">
                <a16:creationId xmlns:a16="http://schemas.microsoft.com/office/drawing/2014/main" id="{F7341C04-6FD8-4A2B-BD7D-E09E61BD3BB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692737" y="1681289"/>
            <a:ext cx="914400" cy="914400"/>
          </a:xfrm>
          <a:prstGeom prst="rect">
            <a:avLst/>
          </a:prstGeom>
        </p:spPr>
      </p:pic>
      <p:pic>
        <p:nvPicPr>
          <p:cNvPr id="19" name="Рисунок 18" descr="Открытая папка">
            <a:extLst>
              <a:ext uri="{FF2B5EF4-FFF2-40B4-BE49-F238E27FC236}">
                <a16:creationId xmlns:a16="http://schemas.microsoft.com/office/drawing/2014/main" id="{0E2F25EA-3C36-4610-A235-CCCF6BB4EE7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850598" y="1681289"/>
            <a:ext cx="914400" cy="914400"/>
          </a:xfrm>
          <a:prstGeom prst="rect">
            <a:avLst/>
          </a:prstGeom>
        </p:spPr>
      </p:pic>
      <p:pic>
        <p:nvPicPr>
          <p:cNvPr id="20" name="Рисунок 19" descr="Открытая папка">
            <a:extLst>
              <a:ext uri="{FF2B5EF4-FFF2-40B4-BE49-F238E27FC236}">
                <a16:creationId xmlns:a16="http://schemas.microsoft.com/office/drawing/2014/main" id="{02FCC27F-A9EE-4AB8-A318-3D9458A8A54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28285" y="1668529"/>
            <a:ext cx="914400" cy="914400"/>
          </a:xfrm>
          <a:prstGeom prst="rect">
            <a:avLst/>
          </a:prstGeom>
        </p:spPr>
      </p:pic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6C40A275-C942-4B44-A15D-210E459BBDEE}"/>
              </a:ext>
            </a:extLst>
          </p:cNvPr>
          <p:cNvCxnSpPr>
            <a:cxnSpLocks/>
          </p:cNvCxnSpPr>
          <p:nvPr/>
        </p:nvCxnSpPr>
        <p:spPr>
          <a:xfrm>
            <a:off x="2324100" y="2278977"/>
            <a:ext cx="583676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6CB059A2-1373-424A-86F5-7936AAC19B43}"/>
              </a:ext>
            </a:extLst>
          </p:cNvPr>
          <p:cNvCxnSpPr>
            <a:cxnSpLocks/>
          </p:cNvCxnSpPr>
          <p:nvPr/>
        </p:nvCxnSpPr>
        <p:spPr>
          <a:xfrm>
            <a:off x="3332410" y="2278977"/>
            <a:ext cx="34424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9A79046C-A40E-4929-8FFB-B95A1E2F940F}"/>
              </a:ext>
            </a:extLst>
          </p:cNvPr>
          <p:cNvCxnSpPr>
            <a:cxnSpLocks/>
          </p:cNvCxnSpPr>
          <p:nvPr/>
        </p:nvCxnSpPr>
        <p:spPr>
          <a:xfrm>
            <a:off x="4943475" y="2278977"/>
            <a:ext cx="738188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564F6208-03AB-4F62-83F4-421569DD73CA}"/>
              </a:ext>
            </a:extLst>
          </p:cNvPr>
          <p:cNvCxnSpPr>
            <a:cxnSpLocks/>
          </p:cNvCxnSpPr>
          <p:nvPr/>
        </p:nvCxnSpPr>
        <p:spPr>
          <a:xfrm>
            <a:off x="5954549" y="2275129"/>
            <a:ext cx="738188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A7A08D0D-A818-435C-9A59-0EE896C885BD}"/>
              </a:ext>
            </a:extLst>
          </p:cNvPr>
          <p:cNvSpPr txBox="1"/>
          <p:nvPr/>
        </p:nvSpPr>
        <p:spPr>
          <a:xfrm>
            <a:off x="1473860" y="2767870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52 </a:t>
            </a:r>
            <a:r>
              <a:rPr lang="ru-RU" dirty="0"/>
              <a:t>мин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B6A7EBD-3A27-449A-9A32-21A8FE418F53}"/>
              </a:ext>
            </a:extLst>
          </p:cNvPr>
          <p:cNvSpPr txBox="1"/>
          <p:nvPr/>
        </p:nvSpPr>
        <p:spPr>
          <a:xfrm>
            <a:off x="441455" y="5946130"/>
            <a:ext cx="5882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Источник: </a:t>
            </a:r>
            <a:r>
              <a:rPr lang="en-US" dirty="0">
                <a:hlinkClick r:id="rId10"/>
              </a:rPr>
              <a:t>https://www.youtube.com/watch?v=utSnj2fRR0c</a:t>
            </a:r>
            <a:r>
              <a:rPr lang="ru-RU" dirty="0"/>
              <a:t>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517AAF6-F734-4A8A-98D6-93916690DC4A}"/>
              </a:ext>
            </a:extLst>
          </p:cNvPr>
          <p:cNvSpPr txBox="1"/>
          <p:nvPr/>
        </p:nvSpPr>
        <p:spPr>
          <a:xfrm>
            <a:off x="406401" y="3404137"/>
            <a:ext cx="895873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Структура </a:t>
            </a:r>
            <a:r>
              <a:rPr lang="ru-RU" sz="2800" dirty="0" err="1"/>
              <a:t>датасета</a:t>
            </a:r>
            <a:r>
              <a:rPr lang="ru-RU" sz="28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1839 изображений;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Разметка изображений в файле </a:t>
            </a:r>
            <a:r>
              <a:rPr lang="en-US" sz="2800" dirty="0"/>
              <a:t>csv</a:t>
            </a:r>
            <a:r>
              <a:rPr lang="ru-RU" sz="2800" dirty="0"/>
              <a:t>;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Формат разметки</a:t>
            </a:r>
            <a:r>
              <a:rPr lang="ru-RU" sz="2800" dirty="0">
                <a:sym typeface="Wingdings" panose="05000000000000000000" pitchFamily="2" charset="2"/>
              </a:rPr>
              <a:t> (номер картинки).</a:t>
            </a:r>
            <a:r>
              <a:rPr lang="en-US" sz="2800" dirty="0">
                <a:sym typeface="Wingdings" panose="05000000000000000000" pitchFamily="2" charset="2"/>
              </a:rPr>
              <a:t>jpg,(</a:t>
            </a:r>
            <a:r>
              <a:rPr lang="ru-RU" sz="2800" dirty="0">
                <a:sym typeface="Wingdings" panose="05000000000000000000" pitchFamily="2" charset="2"/>
              </a:rPr>
              <a:t>номер класса);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sym typeface="Wingdings" panose="05000000000000000000" pitchFamily="2" charset="2"/>
              </a:rPr>
              <a:t>Классы нумеруются с 0 (всего 3 класса).</a:t>
            </a:r>
            <a:endParaRPr lang="ru-RU" sz="2800" dirty="0"/>
          </a:p>
        </p:txBody>
      </p: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351055BE-9921-40C9-8CCC-7331D29AA278}"/>
              </a:ext>
            </a:extLst>
          </p:cNvPr>
          <p:cNvCxnSpPr>
            <a:cxnSpLocks/>
          </p:cNvCxnSpPr>
          <p:nvPr/>
        </p:nvCxnSpPr>
        <p:spPr>
          <a:xfrm>
            <a:off x="406401" y="1077522"/>
            <a:ext cx="1178559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0E44BCDD-57D3-449B-B8B4-D3E20A858E00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>
                <a:solidFill>
                  <a:schemeClr val="tx1"/>
                </a:solidFill>
                <a:latin typeface="Calibri" panose="020F0502020204030204"/>
              </a:rPr>
              <a:t>8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3562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DE576BA-0E01-4E6C-A969-F87DEE686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1600"/>
            <a:ext cx="10515600" cy="523875"/>
          </a:xfrm>
        </p:spPr>
        <p:txBody>
          <a:bodyPr>
            <a:normAutofit/>
          </a:bodyPr>
          <a:lstStyle/>
          <a:p>
            <a:r>
              <a:rPr lang="ru-RU" dirty="0"/>
              <a:t>Класс 0 – фейерверка нет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DEDC477-7F53-4D7F-926F-57F652501B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000" y="1065600"/>
            <a:ext cx="4876800" cy="274320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EB043436-A948-48CB-ACAD-344DFBCD84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500" y="3938400"/>
            <a:ext cx="4876800" cy="27432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067DA6E-5F14-4230-B2C0-9D9B94E86B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202" y="1065600"/>
            <a:ext cx="4876800" cy="2743200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6163F57-C1D6-4A80-99F8-B40EE1984D37}"/>
              </a:ext>
            </a:extLst>
          </p:cNvPr>
          <p:cNvSpPr/>
          <p:nvPr/>
        </p:nvSpPr>
        <p:spPr>
          <a:xfrm>
            <a:off x="11555896" y="6426128"/>
            <a:ext cx="636104" cy="4318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>
                <a:solidFill>
                  <a:schemeClr val="tx1"/>
                </a:solidFill>
                <a:latin typeface="Calibri" panose="020F0502020204030204"/>
              </a:rPr>
              <a:t>9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62469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2b77f51b-273c-4ece-9fd9-a2bfa72ca9c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78BABA35F318FD4EA9AECF8EAB5B3D1F" ma:contentTypeVersion="3" ma:contentTypeDescription="Создание документа." ma:contentTypeScope="" ma:versionID="3cb13242d9d7eebee844389af2cfad5d">
  <xsd:schema xmlns:xsd="http://www.w3.org/2001/XMLSchema" xmlns:xs="http://www.w3.org/2001/XMLSchema" xmlns:p="http://schemas.microsoft.com/office/2006/metadata/properties" xmlns:ns2="2b77f51b-273c-4ece-9fd9-a2bfa72ca9cd" targetNamespace="http://schemas.microsoft.com/office/2006/metadata/properties" ma:root="true" ma:fieldsID="164fffc7e9b990d62f68f2752d26681c" ns2:_="">
    <xsd:import namespace="2b77f51b-273c-4ece-9fd9-a2bfa72ca9cd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77f51b-273c-4ece-9fd9-a2bfa72ca9cd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D782F3-7BB8-42C9-96EB-0DE242205790}">
  <ds:schemaRefs>
    <ds:schemaRef ds:uri="http://schemas.microsoft.com/office/2006/metadata/properties"/>
    <ds:schemaRef ds:uri="http://schemas.microsoft.com/office/infopath/2007/PartnerControls"/>
    <ds:schemaRef ds:uri="2b77f51b-273c-4ece-9fd9-a2bfa72ca9cd"/>
  </ds:schemaRefs>
</ds:datastoreItem>
</file>

<file path=customXml/itemProps2.xml><?xml version="1.0" encoding="utf-8"?>
<ds:datastoreItem xmlns:ds="http://schemas.openxmlformats.org/officeDocument/2006/customXml" ds:itemID="{D31DC0C3-69EF-4F30-AC97-20296F356E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A22451-09C3-4A2A-BBF8-98DA83850B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77f51b-273c-4ece-9fd9-a2bfa72ca9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568</Words>
  <Application>Microsoft Office PowerPoint</Application>
  <PresentationFormat>Широкоэкранный</PresentationFormat>
  <Paragraphs>163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-apple-system</vt:lpstr>
      <vt:lpstr>arial</vt:lpstr>
      <vt:lpstr>arial</vt:lpstr>
      <vt:lpstr>Calibri</vt:lpstr>
      <vt:lpstr>Calibri Light</vt:lpstr>
      <vt:lpstr>Тема Office</vt:lpstr>
      <vt:lpstr>Презентация PowerPoint</vt:lpstr>
      <vt:lpstr>Проблематика</vt:lpstr>
      <vt:lpstr>Постановка задачи</vt:lpstr>
      <vt:lpstr>Сценарий применения</vt:lpstr>
      <vt:lpstr>Архитектура приложения</vt:lpstr>
      <vt:lpstr>Перечень инструментов</vt:lpstr>
      <vt:lpstr>Требования к видеокадрам</vt:lpstr>
      <vt:lpstr>Описание датасета</vt:lpstr>
      <vt:lpstr>Презентация PowerPoint</vt:lpstr>
      <vt:lpstr>Презентация PowerPoint</vt:lpstr>
      <vt:lpstr>Презентация PowerPoint</vt:lpstr>
      <vt:lpstr>Архитектура модели</vt:lpstr>
      <vt:lpstr>Обучение и тестирование</vt:lpstr>
      <vt:lpstr>Результаты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Беженарь Александр Васильевич</dc:creator>
  <cp:lastModifiedBy>Беженарь Александр Васильевич</cp:lastModifiedBy>
  <cp:revision>57</cp:revision>
  <dcterms:created xsi:type="dcterms:W3CDTF">2020-07-09T04:35:13Z</dcterms:created>
  <dcterms:modified xsi:type="dcterms:W3CDTF">2020-07-14T10:50:22Z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0x01010078BABA35F318FD4EA9AECF8EAB5B3D1F</vt:lpwstr>
  </property>
</Properties>
</file>