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3" name="Alexander Gasanov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1" Type="http://schemas.openxmlformats.org/officeDocument/2006/relationships/slide" Target="slides/slide14.xml"/><Relationship Id="rId3" Type="http://schemas.openxmlformats.org/officeDocument/2006/relationships/presProps" Target="presProps.xml"/><Relationship Id="rId25" Type="http://schemas.openxmlformats.org/officeDocument/2006/relationships/slide" Target="slides/slide18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0" Type="http://schemas.openxmlformats.org/officeDocument/2006/relationships/slide" Target="slides/slide13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9" Type="http://schemas.openxmlformats.org/officeDocument/2006/relationships/customXml" Target="../customXml/item3.xml"/><Relationship Id="rId24" Type="http://schemas.openxmlformats.org/officeDocument/2006/relationships/slide" Target="slides/slide17.xml"/><Relationship Id="rId1" Type="http://schemas.openxmlformats.org/officeDocument/2006/relationships/theme" Target="theme/theme3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3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8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22" Type="http://schemas.openxmlformats.org/officeDocument/2006/relationships/slide" Target="slides/slide15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7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7-09T13:24:48.500">
    <p:pos x="6000" y="0"/>
    <p:text>результаты на тестовой  выборке  добавить</p:text>
  </p:cm>
  <p:cm authorId="0" idx="2" dt="2020-07-09T13:28:40.503">
    <p:pos x="6000" y="100"/>
    <p:text>здесь расширили выборку, нужно либо на слайд разместить эту инфу, либо прописать в речи. + здесь часть изображений обрезались сверху так, чтобы увеличить процент занимаемой дорогой области на изображении</p:text>
  </p:cm>
  <p:cm authorId="0" idx="3" dt="2020-07-09T13:27:02.339">
    <p:pos x="6000" y="200"/>
    <p:text>добавить параметры обучения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cdce2b64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8bcdce2b64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2430353b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2430353b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bcdce2b64_8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bcdce2b64_8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2430353b6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2430353b6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2430353b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2430353b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bcdce2b64_8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bcdce2b64_8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bcdce2b64_7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bcdce2b64_7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bcdce2b6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bcdce2b6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bcdce2b64_1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bcdce2b64_1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bcdce2b64_7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bcdce2b64_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2430353b6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2430353b6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bcdce2b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bcdce2b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bcdce2b64_8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bcdce2b64_8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bcdce2b64_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bcdce2b64_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cdce2b64_7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cdce2b64_7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bcdce2b64_8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bcdce2b64_8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bcdce2b6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bcdce2b6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2430353b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2430353b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2430353b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2430353b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10" Type="http://schemas.openxmlformats.org/officeDocument/2006/relationships/image" Target="../media/image17.jpg"/><Relationship Id="rId9" Type="http://schemas.openxmlformats.org/officeDocument/2006/relationships/image" Target="../media/image18.jpg"/><Relationship Id="rId5" Type="http://schemas.openxmlformats.org/officeDocument/2006/relationships/image" Target="../media/image8.jpg"/><Relationship Id="rId6" Type="http://schemas.openxmlformats.org/officeDocument/2006/relationships/image" Target="../media/image21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Relationship Id="rId10" Type="http://schemas.openxmlformats.org/officeDocument/2006/relationships/image" Target="../media/image20.jpg"/><Relationship Id="rId9" Type="http://schemas.openxmlformats.org/officeDocument/2006/relationships/image" Target="../media/image16.jpg"/><Relationship Id="rId5" Type="http://schemas.openxmlformats.org/officeDocument/2006/relationships/image" Target="../media/image14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.xml"/><Relationship Id="rId4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kaggle.com/sachinpatel21/pothole-image-dataset" TargetMode="External"/><Relationship Id="rId4" Type="http://schemas.openxmlformats.org/officeDocument/2006/relationships/hyperlink" Target="https://www.kaggle.com/tikoboss/potholesvsplaintensorflow" TargetMode="External"/><Relationship Id="rId10" Type="http://schemas.openxmlformats.org/officeDocument/2006/relationships/image" Target="../media/image10.jpg"/><Relationship Id="rId9" Type="http://schemas.openxmlformats.org/officeDocument/2006/relationships/image" Target="../media/image4.jpg"/><Relationship Id="rId5" Type="http://schemas.openxmlformats.org/officeDocument/2006/relationships/hyperlink" Target="https://www.kaggle.com/tikoboss/annotatedpotholesdataset" TargetMode="External"/><Relationship Id="rId6" Type="http://schemas.openxmlformats.org/officeDocument/2006/relationships/hyperlink" Target="https://www.kaggle.com/virenbr11/pothole-and-plain-rode-images" TargetMode="External"/><Relationship Id="rId7" Type="http://schemas.openxmlformats.org/officeDocument/2006/relationships/hyperlink" Target="https://www.researchgate.net/publication/282807920_Dataset_of_images_used_for_pothole_detection" TargetMode="External"/><Relationship Id="rId8" Type="http://schemas.openxmlformats.org/officeDocument/2006/relationships/hyperlink" Target="https://ieee-dataport.org/documents/road-surface-damage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0" y="1910868"/>
            <a:ext cx="9144000" cy="1378984"/>
          </a:xfrm>
          <a:prstGeom prst="rect">
            <a:avLst/>
          </a:prstGeom>
          <a:solidFill>
            <a:srgbClr val="FF982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/>
          <p:nvPr/>
        </p:nvSpPr>
        <p:spPr>
          <a:xfrm>
            <a:off x="0" y="0"/>
            <a:ext cx="9144000" cy="1910868"/>
          </a:xfrm>
          <a:prstGeom prst="rect">
            <a:avLst/>
          </a:prstGeom>
          <a:solidFill>
            <a:srgbClr val="012B7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897" y="470864"/>
            <a:ext cx="1179547" cy="96914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2" name="Google Shape;132;p25"/>
          <p:cNvSpPr txBox="1"/>
          <p:nvPr/>
        </p:nvSpPr>
        <p:spPr>
          <a:xfrm>
            <a:off x="2050165" y="482228"/>
            <a:ext cx="6712938" cy="9464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ЛЕТНЯЯ ОНЛАЙН-ШКОЛА ИМиКН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«Интеллектуальный анализ данных»</a:t>
            </a:r>
            <a:endParaRPr sz="1100"/>
          </a:p>
        </p:txBody>
      </p:sp>
      <p:sp>
        <p:nvSpPr>
          <p:cNvPr id="133" name="Google Shape;133;p25"/>
          <p:cNvSpPr txBox="1"/>
          <p:nvPr/>
        </p:nvSpPr>
        <p:spPr>
          <a:xfrm>
            <a:off x="218700" y="2064443"/>
            <a:ext cx="8706600" cy="1014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ru" sz="3300">
                <a:solidFill>
                  <a:schemeClr val="lt1"/>
                </a:solidFill>
              </a:rPr>
              <a:t>ОБНАРУЖЕНИЕ ПОВРЕЖДЕНИЙ НА ДОРОГАХ</a:t>
            </a:r>
            <a:endParaRPr b="1" sz="3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218661" y="3352259"/>
            <a:ext cx="1831504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Команда: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12B7E"/>
                </a:solidFill>
              </a:rPr>
              <a:t>Пупова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800">
                <a:solidFill>
                  <a:srgbClr val="012B7E"/>
                </a:solidFill>
              </a:rPr>
              <a:t>А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" sz="1800">
                <a:solidFill>
                  <a:srgbClr val="012B7E"/>
                </a:solidFill>
              </a:rPr>
              <a:t>А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800">
              <a:solidFill>
                <a:srgbClr val="012B7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12B7E"/>
                </a:solidFill>
              </a:rPr>
              <a:t>Калиев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 М.</a:t>
            </a:r>
            <a:r>
              <a:rPr b="1" lang="ru" sz="1800">
                <a:solidFill>
                  <a:srgbClr val="012B7E"/>
                </a:solidFill>
              </a:rPr>
              <a:t>И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800">
              <a:solidFill>
                <a:srgbClr val="012B7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12B7E"/>
                </a:solidFill>
              </a:rPr>
              <a:t>Фомин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800">
                <a:solidFill>
                  <a:srgbClr val="012B7E"/>
                </a:solidFill>
              </a:rPr>
              <a:t>А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" sz="1800">
                <a:solidFill>
                  <a:srgbClr val="012B7E"/>
                </a:solidFill>
              </a:rPr>
              <a:t>Ю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800">
              <a:solidFill>
                <a:srgbClr val="012B7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12B7E"/>
                </a:solidFill>
              </a:rPr>
              <a:t>Еремеев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800">
                <a:solidFill>
                  <a:srgbClr val="012B7E"/>
                </a:solidFill>
              </a:rPr>
              <a:t>В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.В.</a:t>
            </a:r>
            <a:endParaRPr b="1" sz="1800">
              <a:solidFill>
                <a:srgbClr val="012B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7093835" y="3906257"/>
            <a:ext cx="183150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Модератор:</a:t>
            </a:r>
            <a:endParaRPr sz="11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12B7E"/>
                </a:solidFill>
              </a:rPr>
              <a:t>Гасанов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800">
                <a:solidFill>
                  <a:srgbClr val="012B7E"/>
                </a:solidFill>
              </a:rPr>
              <a:t>А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" sz="1800">
                <a:solidFill>
                  <a:srgbClr val="012B7E"/>
                </a:solidFill>
              </a:rPr>
              <a:t>Р</a:t>
            </a:r>
            <a:r>
              <a:rPr b="1" lang="ru" sz="1800">
                <a:solidFill>
                  <a:srgbClr val="012B7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800">
              <a:solidFill>
                <a:srgbClr val="012B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628650" y="137959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Количество изображений в датасете - 1158 изображений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Датасет поровну поделен на два класса </a:t>
            </a:r>
            <a:r>
              <a:rPr lang="ru" sz="1900">
                <a:latin typeface="Arial"/>
                <a:ea typeface="Arial"/>
                <a:cs typeface="Arial"/>
                <a:sym typeface="Arial"/>
              </a:rPr>
              <a:t>(повреждена, не повреждена)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RGB изображения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Формат .jpg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Размер изображения не менее 150х150 пикселей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Разметка представлена разделением файлов по папкам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202" name="Google Shape;202;p34"/>
          <p:cNvSpPr/>
          <p:nvPr/>
        </p:nvSpPr>
        <p:spPr>
          <a:xfrm>
            <a:off x="298500" y="273850"/>
            <a:ext cx="8547000" cy="994200"/>
          </a:xfrm>
          <a:prstGeom prst="rect">
            <a:avLst/>
          </a:prstGeom>
          <a:solidFill>
            <a:srgbClr val="012B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Информация о датасете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628650" y="35397"/>
            <a:ext cx="7886700" cy="492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ru" sz="22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римеры данных для обучения</a:t>
            </a:r>
            <a:endParaRPr sz="220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4500" y="528000"/>
            <a:ext cx="2143125" cy="19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500" y="2779900"/>
            <a:ext cx="2143125" cy="21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2625" y="2779900"/>
            <a:ext cx="2143125" cy="21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250" y="518425"/>
            <a:ext cx="2143126" cy="19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625" y="528000"/>
            <a:ext cx="2143125" cy="19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8249" y="2779900"/>
            <a:ext cx="2143125" cy="21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76375" y="2779900"/>
            <a:ext cx="2143125" cy="21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76375" y="528000"/>
            <a:ext cx="2143126" cy="195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628650" y="35397"/>
            <a:ext cx="7886700" cy="492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Примеры данных для теста</a:t>
            </a:r>
            <a:endParaRPr sz="220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4500" y="528000"/>
            <a:ext cx="2143125" cy="19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50" y="2863675"/>
            <a:ext cx="2143126" cy="199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4500" y="2863675"/>
            <a:ext cx="2143124" cy="199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250" y="528000"/>
            <a:ext cx="2143126" cy="19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6375" y="523200"/>
            <a:ext cx="2143126" cy="195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625" y="528000"/>
            <a:ext cx="2143124" cy="19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76375" y="2863675"/>
            <a:ext cx="2143125" cy="199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2625" y="2863675"/>
            <a:ext cx="2143126" cy="19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AllDup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Pillow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Python 3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glob, os, shutil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Keras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Google Colab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Matplotlib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7"/>
          <p:cNvSpPr/>
          <p:nvPr/>
        </p:nvSpPr>
        <p:spPr>
          <a:xfrm>
            <a:off x="298500" y="273850"/>
            <a:ext cx="8547000" cy="994200"/>
          </a:xfrm>
          <a:prstGeom prst="rect">
            <a:avLst/>
          </a:prstGeom>
          <a:solidFill>
            <a:srgbClr val="012B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Инструменты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title"/>
          </p:nvPr>
        </p:nvSpPr>
        <p:spPr>
          <a:xfrm>
            <a:off x="467525" y="210700"/>
            <a:ext cx="7886700" cy="54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Предлагаемое решение</a:t>
            </a:r>
            <a:endParaRPr b="1" sz="290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628650" y="54359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00" y="852050"/>
            <a:ext cx="8345826" cy="42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idx="1" type="body"/>
          </p:nvPr>
        </p:nvSpPr>
        <p:spPr>
          <a:xfrm>
            <a:off x="413275" y="995500"/>
            <a:ext cx="52395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optimizer=SGD(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learning_rate=0.12,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momentum=0,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nesterov=False)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40 эпох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изображения 150x150 пикселей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9"/>
          <p:cNvPicPr preferRelativeResize="0"/>
          <p:nvPr/>
        </p:nvPicPr>
        <p:blipFill rotWithShape="1">
          <a:blip r:embed="rId3">
            <a:alphaModFix/>
          </a:blip>
          <a:srcRect b="1270" l="0" r="0" t="1755"/>
          <a:stretch/>
        </p:blipFill>
        <p:spPr>
          <a:xfrm>
            <a:off x="5242975" y="687538"/>
            <a:ext cx="3420675" cy="38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9"/>
          <p:cNvSpPr txBox="1"/>
          <p:nvPr>
            <p:ph type="title"/>
          </p:nvPr>
        </p:nvSpPr>
        <p:spPr>
          <a:xfrm>
            <a:off x="336075" y="16229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Описание экспериментов </a:t>
            </a:r>
            <a:endParaRPr b="1" sz="290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type="title"/>
          </p:nvPr>
        </p:nvSpPr>
        <p:spPr>
          <a:xfrm>
            <a:off x="336075" y="16229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b="1" lang="ru" sz="29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писание экспериментов </a:t>
            </a:r>
            <a:endParaRPr b="1" sz="290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0"/>
          <p:cNvSpPr txBox="1"/>
          <p:nvPr>
            <p:ph idx="1" type="body"/>
          </p:nvPr>
        </p:nvSpPr>
        <p:spPr>
          <a:xfrm>
            <a:off x="447600" y="990850"/>
            <a:ext cx="5187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optimizer=Adam(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lr=0.0001,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beta_1=0.9,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beta_2=0.999,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epsilon=1e-7,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decay=0.0)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150 эпох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изображения</a:t>
            </a:r>
            <a:r>
              <a:rPr lang="ru" sz="1900">
                <a:latin typeface="Arial"/>
                <a:ea typeface="Arial"/>
                <a:cs typeface="Arial"/>
                <a:sym typeface="Arial"/>
              </a:rPr>
              <a:t> 150x150 пикселей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accuracy на тестовой выборке: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0.922 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275" y="718175"/>
            <a:ext cx="3519350" cy="39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/>
          <p:nvPr>
            <p:ph idx="1" type="body"/>
          </p:nvPr>
        </p:nvSpPr>
        <p:spPr>
          <a:xfrm>
            <a:off x="447625" y="940050"/>
            <a:ext cx="54165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optimizer=Adam(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lr=0.0001,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beta_1=0.9,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beta_2=0.999,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epsilon=1e-7,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decay=0.0)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100 эпох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изображения 200х200 пикселей</a:t>
            </a:r>
            <a:r>
              <a:rPr lang="ru" sz="1900">
                <a:latin typeface="Arial"/>
                <a:ea typeface="Arial"/>
                <a:cs typeface="Arial"/>
                <a:sym typeface="Arial"/>
              </a:rPr>
              <a:t>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accuracy на тестовой выборке: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0.946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900" y="865375"/>
            <a:ext cx="3719275" cy="38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/>
          <p:nvPr>
            <p:ph type="title"/>
          </p:nvPr>
        </p:nvSpPr>
        <p:spPr>
          <a:xfrm>
            <a:off x="336075" y="16229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Описание экспериментов </a:t>
            </a:r>
            <a:endParaRPr b="1" sz="290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554275" y="2614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Финальная модель</a:t>
            </a:r>
            <a:endParaRPr b="1" sz="290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2"/>
          <p:cNvSpPr txBox="1"/>
          <p:nvPr>
            <p:ph idx="1" type="body"/>
          </p:nvPr>
        </p:nvSpPr>
        <p:spPr>
          <a:xfrm>
            <a:off x="554275" y="1059350"/>
            <a:ext cx="48366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optimizer=Adam(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lr=0.0001,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beta_1=0.9,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beta_2=0.999,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epsilon=1e-7, </a:t>
            </a:r>
            <a:br>
              <a:rPr lang="ru" sz="1900">
                <a:latin typeface="Arial"/>
                <a:ea typeface="Arial"/>
                <a:cs typeface="Arial"/>
                <a:sym typeface="Arial"/>
              </a:rPr>
            </a:br>
            <a:r>
              <a:rPr lang="ru" sz="1900">
                <a:latin typeface="Arial"/>
                <a:ea typeface="Arial"/>
                <a:cs typeface="Arial"/>
                <a:sym typeface="Arial"/>
              </a:rPr>
              <a:t>decay=0.0)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150 эпох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изображения 200x200 </a:t>
            </a:r>
            <a:r>
              <a:rPr lang="ru" sz="1900">
                <a:latin typeface="Arial"/>
                <a:ea typeface="Arial"/>
                <a:cs typeface="Arial"/>
                <a:sym typeface="Arial"/>
              </a:rPr>
              <a:t>пикселей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accuracy на тестовой выборке: 0.9</a:t>
            </a:r>
            <a:r>
              <a:rPr lang="ru" sz="190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ru" sz="1900">
                <a:latin typeface="Arial"/>
                <a:ea typeface="Arial"/>
                <a:cs typeface="Arial"/>
                <a:sym typeface="Arial"/>
              </a:rPr>
              <a:t>8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RECALL - 0.9375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PRECISION - 0.9574468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42"/>
          <p:cNvPicPr preferRelativeResize="0"/>
          <p:nvPr/>
        </p:nvPicPr>
        <p:blipFill rotWithShape="1">
          <a:blip r:embed="rId4">
            <a:alphaModFix/>
          </a:blip>
          <a:srcRect b="2007" l="0" r="0" t="1476"/>
          <a:stretch/>
        </p:blipFill>
        <p:spPr>
          <a:xfrm>
            <a:off x="5465175" y="718850"/>
            <a:ext cx="3087075" cy="4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Сформирована выборка для обучения классификатора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Найдена архитектура классификатора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Проведены эксперименты с обучением модели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Обучена модель для задачи распознавания повреждений дорожного полотна по изображению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3"/>
          <p:cNvSpPr/>
          <p:nvPr/>
        </p:nvSpPr>
        <p:spPr>
          <a:xfrm>
            <a:off x="298500" y="273850"/>
            <a:ext cx="8547000" cy="994200"/>
          </a:xfrm>
          <a:prstGeom prst="rect">
            <a:avLst/>
          </a:prstGeom>
          <a:solidFill>
            <a:srgbClr val="012B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Подведение итогов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628650" y="1415445"/>
            <a:ext cx="7886700" cy="66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Плохое состояние дорожного полотна увеличивает риски ДТП.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875" y="2075625"/>
            <a:ext cx="3650824" cy="24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/>
          <p:nvPr/>
        </p:nvSpPr>
        <p:spPr>
          <a:xfrm>
            <a:off x="298500" y="273850"/>
            <a:ext cx="8547000" cy="994200"/>
          </a:xfrm>
          <a:prstGeom prst="rect">
            <a:avLst/>
          </a:prstGeom>
          <a:solidFill>
            <a:srgbClr val="012B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Описание проблемы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628650" y="1871625"/>
            <a:ext cx="4294800" cy="26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1"/>
                </a:solidFill>
              </a:rPr>
              <a:t>Процент </a:t>
            </a:r>
            <a:r>
              <a:rPr lang="ru" sz="1900">
                <a:solidFill>
                  <a:schemeClr val="dk1"/>
                </a:solidFill>
              </a:rPr>
              <a:t>ДТП из-за некачественных дорог: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" sz="1900">
                <a:solidFill>
                  <a:schemeClr val="dk1"/>
                </a:solidFill>
              </a:rPr>
              <a:t>25 % в 2018 году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" sz="1900">
                <a:solidFill>
                  <a:schemeClr val="dk1"/>
                </a:solidFill>
              </a:rPr>
              <a:t>33 % в 2019 году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68400" y="1381600"/>
            <a:ext cx="8270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Задача в рамках разработки системы: а</a:t>
            </a:r>
            <a:r>
              <a:rPr lang="ru" sz="2000">
                <a:latin typeface="Arial"/>
                <a:ea typeface="Arial"/>
                <a:cs typeface="Arial"/>
                <a:sym typeface="Arial"/>
              </a:rPr>
              <a:t>втоматизация процесса обнаружения повреждений дорожного полотна.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Задача компьютерного зрения: к</a:t>
            </a: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лассификация состояния целостности участков дороги.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298500" y="273850"/>
            <a:ext cx="8547000" cy="994200"/>
          </a:xfrm>
          <a:prstGeom prst="rect">
            <a:avLst/>
          </a:prstGeom>
          <a:solidFill>
            <a:srgbClr val="012B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b="1" lang="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остановка задачи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Роли пользователей системы: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Сборщик информации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Ремонтные службы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Аналитики дорожных данных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298500" y="273850"/>
            <a:ext cx="8547000" cy="994200"/>
          </a:xfrm>
          <a:prstGeom prst="rect">
            <a:avLst/>
          </a:prstGeom>
          <a:solidFill>
            <a:srgbClr val="012B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1" lang="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ценарии применения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462650" y="134222"/>
            <a:ext cx="7886700" cy="58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Архитектура приложения</a:t>
            </a:r>
            <a:endParaRPr b="1" sz="300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325" y="646650"/>
            <a:ext cx="6701349" cy="43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628650" y="837875"/>
            <a:ext cx="7886700" cy="336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Требования к содержанию изображения: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Рассматриваются только асфальтированные дороги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рассматриваются случаи, когда дорожное полотно или яма на дороге занимают изображение целиком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рассматриваются случаи, когда объект, не относящийся к дорожному полотну, занимает большую часть изображения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Ракурс фотографий из датасета приближен к виду записи с видеорегистратора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фотографиях хорошо видно дорогу, другие машины/люди/объекты могут присутствовать, если они не загораживают повреждения на дороге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98500" y="273850"/>
            <a:ext cx="8547000" cy="994200"/>
          </a:xfrm>
          <a:prstGeom prst="rect">
            <a:avLst/>
          </a:prstGeom>
          <a:solidFill>
            <a:srgbClr val="012B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Описание данных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фотографиях естественное освещение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Дорога может быть мокрой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датасете допустимы изображения с наличием небольших загрязнений дорожного полотна пылью, песком, листвой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Погодные условия, препятствующие видимости дороги не присутствуют на изображениях (туман, ливень, просто дождь)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298500" y="273850"/>
            <a:ext cx="8547000" cy="994200"/>
          </a:xfrm>
          <a:prstGeom prst="rect">
            <a:avLst/>
          </a:prstGeom>
          <a:solidFill>
            <a:srgbClr val="012B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Описание данных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Источники данных</a:t>
            </a:r>
            <a:endParaRPr b="1" sz="320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323225" y="1369225"/>
            <a:ext cx="3821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ru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Pothole Image Data-Set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ru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potholesVSplain-tensorflow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ru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annotated-potholes-dataset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ru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Pothole and Plain Road Images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ru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Dataset of images used for pothole detection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ru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Road surface damages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66638" y="189550"/>
            <a:ext cx="2715813" cy="2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66650" y="2515525"/>
            <a:ext cx="2715800" cy="245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178925" y="14051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379450" y="1355175"/>
            <a:ext cx="3821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562" y="275075"/>
            <a:ext cx="2626575" cy="22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000" y="275075"/>
            <a:ext cx="2626575" cy="22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0000" y="2609400"/>
            <a:ext cx="2626575" cy="22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5400" y="2628237"/>
            <a:ext cx="2698900" cy="21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BABA35F318FD4EA9AECF8EAB5B3D1F" ma:contentTypeVersion="3" ma:contentTypeDescription="Создание документа." ma:contentTypeScope="" ma:versionID="3cb13242d9d7eebee844389af2cfad5d">
  <xsd:schema xmlns:xsd="http://www.w3.org/2001/XMLSchema" xmlns:xs="http://www.w3.org/2001/XMLSchema" xmlns:p="http://schemas.microsoft.com/office/2006/metadata/properties" xmlns:ns2="2b77f51b-273c-4ece-9fd9-a2bfa72ca9cd" targetNamespace="http://schemas.microsoft.com/office/2006/metadata/properties" ma:root="true" ma:fieldsID="164fffc7e9b990d62f68f2752d26681c" ns2:_="">
    <xsd:import namespace="2b77f51b-273c-4ece-9fd9-a2bfa72ca9c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7f51b-273c-4ece-9fd9-a2bfa72ca9c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2b77f51b-273c-4ece-9fd9-a2bfa72ca9cd" xsi:nil="true"/>
  </documentManagement>
</p:properties>
</file>

<file path=customXml/itemProps1.xml><?xml version="1.0" encoding="utf-8"?>
<ds:datastoreItem xmlns:ds="http://schemas.openxmlformats.org/officeDocument/2006/customXml" ds:itemID="{2FD3C0E8-E963-49D0-98B0-D7F44CA1A5DE}"/>
</file>

<file path=customXml/itemProps2.xml><?xml version="1.0" encoding="utf-8"?>
<ds:datastoreItem xmlns:ds="http://schemas.openxmlformats.org/officeDocument/2006/customXml" ds:itemID="{8964B689-FB0B-4F02-8583-22318A8FE0E3}"/>
</file>

<file path=customXml/itemProps3.xml><?xml version="1.0" encoding="utf-8"?>
<ds:datastoreItem xmlns:ds="http://schemas.openxmlformats.org/officeDocument/2006/customXml" ds:itemID="{B1AAD138-8D42-407B-B039-225054F13E7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0x01010078BABA35F318FD4EA9AECF8EAB5B3D1F</vt:lpwstr>
  </property>
</Properties>
</file>