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Comic Sans MS" panose="030F0702030302020204" pitchFamily="66" charset="0"/>
      <p:regular r:id="rId31"/>
      <p:bold r:id="rId32"/>
      <p:italic r:id="rId33"/>
      <p:boldItalic r:id="rId34"/>
    </p:embeddedFont>
    <p:embeddedFont>
      <p:font typeface="Nunito" panose="020B0604020202020204" charset="-52"/>
      <p:regular r:id="rId35"/>
      <p:bold r:id="rId36"/>
      <p:italic r:id="rId37"/>
      <p:boldItalic r:id="rId38"/>
    </p:embeddedFont>
    <p:embeddedFont>
      <p:font typeface="Roboto" panose="020B0604020202020204" charset="0"/>
      <p:regular r:id="rId39"/>
      <p:bold r:id="rId40"/>
      <p:italic r:id="rId41"/>
      <p:boldItalic r:id="rId42"/>
    </p:embeddedFont>
    <p:embeddedFont>
      <p:font typeface="Trebuchet MS" panose="020B060302020202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3.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c680d12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c680d12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ca1c99ff7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8ca1c99ff7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ca1c99ff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ca1c99ff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ca1c99ff7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ca1c99ff7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ca1c99ff7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8ca1c99ff7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ca1c99ff7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8ca1c99ff7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ca1c99ff7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8ca1c99ff7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8ca1c99ff7_1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ca1c99ff7_1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8ca1c99ff7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8ca1c99ff7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8ca1c99ff7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8ca1c99ff7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ca1c99ff7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ca1c99ff7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8b2d87b7e3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8b2d87b7e3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b2d87b7e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8b2d87b7e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8b2d87b7e3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8b2d87b7e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8b2d87b7e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8b2d87b7e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b2d87b7e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b2d87b7e3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8b2d87b7e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8b2d87b7e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b2d87b7e3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b2d87b7e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8b2d87b7e3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8b2d87b7e3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8c680d1218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8c680d1218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8c680d1218_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8c680d1218_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Autofit/>
          </a:bodyPr>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p:nvPr/>
        </p:nvSpPr>
        <p:spPr>
          <a:xfrm>
            <a:off x="0" y="0"/>
            <a:ext cx="9144000" cy="1886400"/>
          </a:xfrm>
          <a:prstGeom prst="rect">
            <a:avLst/>
          </a:prstGeom>
          <a:solidFill>
            <a:srgbClr val="012B7E"/>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29" name="Google Shape;129;p13"/>
          <p:cNvSpPr txBox="1"/>
          <p:nvPr/>
        </p:nvSpPr>
        <p:spPr>
          <a:xfrm>
            <a:off x="0" y="3258900"/>
            <a:ext cx="9144000" cy="1884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30" name="Google Shape;130;p13"/>
          <p:cNvPicPr preferRelativeResize="0"/>
          <p:nvPr/>
        </p:nvPicPr>
        <p:blipFill>
          <a:blip r:embed="rId3">
            <a:alphaModFix/>
          </a:blip>
          <a:stretch>
            <a:fillRect/>
          </a:stretch>
        </p:blipFill>
        <p:spPr>
          <a:xfrm>
            <a:off x="388500" y="432249"/>
            <a:ext cx="1268005" cy="1046800"/>
          </a:xfrm>
          <a:prstGeom prst="rect">
            <a:avLst/>
          </a:prstGeom>
          <a:noFill/>
          <a:ln>
            <a:noFill/>
          </a:ln>
        </p:spPr>
      </p:pic>
      <p:sp>
        <p:nvSpPr>
          <p:cNvPr id="131" name="Google Shape;131;p13"/>
          <p:cNvSpPr txBox="1"/>
          <p:nvPr/>
        </p:nvSpPr>
        <p:spPr>
          <a:xfrm>
            <a:off x="1955575" y="419850"/>
            <a:ext cx="6921900" cy="1046700"/>
          </a:xfrm>
          <a:prstGeom prst="rect">
            <a:avLst/>
          </a:prstGeom>
          <a:solidFill>
            <a:srgbClr val="012B7E"/>
          </a:solid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ru" sz="3100" b="1">
                <a:solidFill>
                  <a:srgbClr val="FFFFFF"/>
                </a:solidFill>
              </a:rPr>
              <a:t>ЛЕТНЯЯ ОНЛАЙН-ШКОЛА ИМиКН​</a:t>
            </a:r>
            <a:endParaRPr sz="3100" b="1">
              <a:solidFill>
                <a:srgbClr val="FFFFFF"/>
              </a:solidFill>
            </a:endParaRPr>
          </a:p>
          <a:p>
            <a:pPr marL="0" lvl="0" indent="0" algn="just" rtl="0">
              <a:spcBef>
                <a:spcPts val="0"/>
              </a:spcBef>
              <a:spcAft>
                <a:spcPts val="0"/>
              </a:spcAft>
              <a:buNone/>
            </a:pPr>
            <a:r>
              <a:rPr lang="ru" sz="2800" b="1">
                <a:solidFill>
                  <a:srgbClr val="FFFFFF"/>
                </a:solidFill>
              </a:rPr>
              <a:t>«Интеллектуальный анализ данных»​</a:t>
            </a:r>
            <a:endParaRPr sz="2800" b="1">
              <a:solidFill>
                <a:srgbClr val="FFFFFF"/>
              </a:solidFill>
            </a:endParaRPr>
          </a:p>
        </p:txBody>
      </p:sp>
      <p:sp>
        <p:nvSpPr>
          <p:cNvPr id="132" name="Google Shape;132;p13"/>
          <p:cNvSpPr txBox="1"/>
          <p:nvPr/>
        </p:nvSpPr>
        <p:spPr>
          <a:xfrm>
            <a:off x="0" y="1886400"/>
            <a:ext cx="9144000" cy="1372800"/>
          </a:xfrm>
          <a:prstGeom prst="rect">
            <a:avLst/>
          </a:prstGeom>
          <a:solidFill>
            <a:srgbClr val="FF9822"/>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33" name="Google Shape;133;p13"/>
          <p:cNvSpPr txBox="1">
            <a:spLocks noGrp="1"/>
          </p:cNvSpPr>
          <p:nvPr>
            <p:ph type="ctrTitle"/>
          </p:nvPr>
        </p:nvSpPr>
        <p:spPr>
          <a:xfrm>
            <a:off x="0" y="1886402"/>
            <a:ext cx="9144000" cy="136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ru" sz="3600" b="1" dirty="0">
                <a:solidFill>
                  <a:srgbClr val="FFFFFF"/>
                </a:solidFill>
                <a:effectLst>
                  <a:outerShdw blurRad="38100" dist="38100" dir="2700000" algn="tl">
                    <a:srgbClr val="000000">
                      <a:alpha val="43137"/>
                    </a:srgbClr>
                  </a:outerShdw>
                </a:effectLst>
                <a:latin typeface="Arial"/>
                <a:ea typeface="Arial"/>
                <a:cs typeface="Arial"/>
                <a:sym typeface="Arial"/>
              </a:rPr>
              <a:t>Рекомендации туристических стран для отдыха</a:t>
            </a:r>
            <a:endParaRPr sz="3600" b="1" dirty="0">
              <a:solidFill>
                <a:srgbClr val="FFFFFF"/>
              </a:solidFill>
              <a:effectLst>
                <a:outerShdw blurRad="38100" dist="38100" dir="2700000" algn="tl">
                  <a:srgbClr val="000000">
                    <a:alpha val="43137"/>
                  </a:srgbClr>
                </a:outerShdw>
              </a:effectLst>
              <a:latin typeface="Arial"/>
              <a:ea typeface="Arial"/>
              <a:cs typeface="Arial"/>
              <a:sym typeface="Arial"/>
            </a:endParaRPr>
          </a:p>
        </p:txBody>
      </p:sp>
      <p:sp>
        <p:nvSpPr>
          <p:cNvPr id="134" name="Google Shape;134;p13"/>
          <p:cNvSpPr txBox="1"/>
          <p:nvPr/>
        </p:nvSpPr>
        <p:spPr>
          <a:xfrm>
            <a:off x="388500" y="3258900"/>
            <a:ext cx="1926000" cy="1884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dirty="0"/>
              <a:t>Участники: </a:t>
            </a:r>
            <a:endParaRPr dirty="0"/>
          </a:p>
          <a:p>
            <a:pPr marL="0" lvl="0" indent="0" algn="l" rtl="0">
              <a:spcBef>
                <a:spcPts val="0"/>
              </a:spcBef>
              <a:spcAft>
                <a:spcPts val="0"/>
              </a:spcAft>
              <a:buNone/>
            </a:pPr>
            <a:r>
              <a:rPr lang="ru" sz="1800" b="1" dirty="0">
                <a:solidFill>
                  <a:srgbClr val="012B7E"/>
                </a:solidFill>
              </a:rPr>
              <a:t>Ильясов К.Р.</a:t>
            </a:r>
            <a:endParaRPr sz="1800" b="1" dirty="0">
              <a:solidFill>
                <a:srgbClr val="012B7E"/>
              </a:solidFill>
            </a:endParaRPr>
          </a:p>
          <a:p>
            <a:pPr marL="0" lvl="0" indent="0" algn="l" rtl="0">
              <a:spcBef>
                <a:spcPts val="0"/>
              </a:spcBef>
              <a:spcAft>
                <a:spcPts val="0"/>
              </a:spcAft>
              <a:buNone/>
            </a:pPr>
            <a:r>
              <a:rPr lang="ru" sz="1800" b="1" dirty="0">
                <a:solidFill>
                  <a:srgbClr val="012B7E"/>
                </a:solidFill>
              </a:rPr>
              <a:t>Крымов П.А.</a:t>
            </a:r>
            <a:endParaRPr sz="1800" b="1" dirty="0">
              <a:solidFill>
                <a:srgbClr val="012B7E"/>
              </a:solidFill>
            </a:endParaRPr>
          </a:p>
          <a:p>
            <a:pPr marL="0" lvl="0" indent="0" algn="l" rtl="0">
              <a:spcBef>
                <a:spcPts val="0"/>
              </a:spcBef>
              <a:spcAft>
                <a:spcPts val="0"/>
              </a:spcAft>
              <a:buNone/>
            </a:pPr>
            <a:r>
              <a:rPr lang="ru" sz="1800" b="1" dirty="0">
                <a:solidFill>
                  <a:srgbClr val="012B7E"/>
                </a:solidFill>
              </a:rPr>
              <a:t>Ревенко А.Е.</a:t>
            </a:r>
            <a:br>
              <a:rPr lang="ru" sz="1800" b="1" dirty="0">
                <a:solidFill>
                  <a:srgbClr val="012B7E"/>
                </a:solidFill>
              </a:rPr>
            </a:br>
            <a:r>
              <a:rPr lang="ru" sz="1800" b="1" dirty="0">
                <a:solidFill>
                  <a:srgbClr val="012B7E"/>
                </a:solidFill>
              </a:rPr>
              <a:t>Максимов К.Е.</a:t>
            </a:r>
            <a:endParaRPr sz="1800" b="1" dirty="0"/>
          </a:p>
        </p:txBody>
      </p:sp>
      <p:sp>
        <p:nvSpPr>
          <p:cNvPr id="135" name="Google Shape;135;p13"/>
          <p:cNvSpPr txBox="1"/>
          <p:nvPr/>
        </p:nvSpPr>
        <p:spPr>
          <a:xfrm>
            <a:off x="6802975" y="3682427"/>
            <a:ext cx="2074500" cy="804300"/>
          </a:xfrm>
          <a:prstGeom prst="rect">
            <a:avLst/>
          </a:prstGeom>
          <a:solidFill>
            <a:srgbClr val="FFFFFF"/>
          </a:solid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ru" dirty="0"/>
              <a:t>Модератор:</a:t>
            </a:r>
            <a:br>
              <a:rPr lang="ru" dirty="0"/>
            </a:br>
            <a:r>
              <a:rPr lang="ru" sz="1800" b="1" dirty="0">
                <a:solidFill>
                  <a:srgbClr val="012B7E"/>
                </a:solidFill>
              </a:rPr>
              <a:t>Боровик А.А.</a:t>
            </a:r>
            <a:endParaRPr sz="1800" b="1" dirty="0">
              <a:solidFill>
                <a:srgbClr val="012B7E"/>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Тестовая выборка</a:t>
            </a:r>
            <a:endParaRPr/>
          </a:p>
        </p:txBody>
      </p:sp>
      <p:sp>
        <p:nvSpPr>
          <p:cNvPr id="193" name="Google Shape;193;p22"/>
          <p:cNvSpPr txBox="1">
            <a:spLocks noGrp="1"/>
          </p:cNvSpPr>
          <p:nvPr>
            <p:ph type="body" idx="1"/>
          </p:nvPr>
        </p:nvSpPr>
        <p:spPr>
          <a:xfrm>
            <a:off x="819150" y="169225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latin typeface="Comic Sans MS"/>
                <a:ea typeface="Comic Sans MS"/>
                <a:cs typeface="Comic Sans MS"/>
                <a:sym typeface="Comic Sans MS"/>
              </a:rPr>
              <a:t>Тестовая выборка содержит 38 текстов</a:t>
            </a:r>
            <a:endParaRPr sz="1800">
              <a:latin typeface="Comic Sans MS"/>
              <a:ea typeface="Comic Sans MS"/>
              <a:cs typeface="Comic Sans MS"/>
              <a:sym typeface="Comic Sans MS"/>
            </a:endParaRPr>
          </a:p>
          <a:p>
            <a:pPr marL="457200" lvl="0" indent="-342900" algn="l" rtl="0">
              <a:spcBef>
                <a:spcPts val="1600"/>
              </a:spcBef>
              <a:spcAft>
                <a:spcPts val="0"/>
              </a:spcAft>
              <a:buSzPts val="1800"/>
              <a:buFont typeface="Comic Sans MS"/>
              <a:buAutoNum type="arabicPeriod"/>
            </a:pPr>
            <a:r>
              <a:rPr lang="ru" sz="1800">
                <a:latin typeface="Comic Sans MS"/>
                <a:ea typeface="Comic Sans MS"/>
                <a:cs typeface="Comic Sans MS"/>
                <a:sym typeface="Comic Sans MS"/>
              </a:rPr>
              <a:t>21 текст содержит описание желаемого отдыха</a:t>
            </a:r>
            <a:endParaRPr sz="1800">
              <a:latin typeface="Comic Sans MS"/>
              <a:ea typeface="Comic Sans MS"/>
              <a:cs typeface="Comic Sans MS"/>
              <a:sym typeface="Comic Sans MS"/>
            </a:endParaRPr>
          </a:p>
          <a:p>
            <a:pPr marL="457200" lvl="0" indent="-342900" algn="l" rtl="0">
              <a:spcBef>
                <a:spcPts val="0"/>
              </a:spcBef>
              <a:spcAft>
                <a:spcPts val="0"/>
              </a:spcAft>
              <a:buSzPts val="1800"/>
              <a:buFont typeface="Comic Sans MS"/>
              <a:buAutoNum type="arabicPeriod"/>
            </a:pPr>
            <a:r>
              <a:rPr lang="ru" sz="1800">
                <a:latin typeface="Comic Sans MS"/>
                <a:ea typeface="Comic Sans MS"/>
                <a:cs typeface="Comic Sans MS"/>
                <a:sym typeface="Comic Sans MS"/>
              </a:rPr>
              <a:t>17 текстов - фрагменты из художественных произведений</a:t>
            </a:r>
            <a:endParaRPr sz="1800">
              <a:latin typeface="Comic Sans MS"/>
              <a:ea typeface="Comic Sans MS"/>
              <a:cs typeface="Comic Sans MS"/>
              <a:sym typeface="Comic Sans MS"/>
            </a:endParaRPr>
          </a:p>
          <a:p>
            <a:pPr marL="914400" lvl="1" indent="-342900" algn="l" rtl="0">
              <a:spcBef>
                <a:spcPts val="0"/>
              </a:spcBef>
              <a:spcAft>
                <a:spcPts val="0"/>
              </a:spcAft>
              <a:buSzPts val="1800"/>
              <a:buFont typeface="Comic Sans MS"/>
              <a:buAutoNum type="alphaLcPeriod"/>
            </a:pPr>
            <a:r>
              <a:rPr lang="ru" sz="1800">
                <a:latin typeface="Comic Sans MS"/>
                <a:ea typeface="Comic Sans MS"/>
                <a:cs typeface="Comic Sans MS"/>
                <a:sym typeface="Comic Sans MS"/>
              </a:rPr>
              <a:t>7 текстов про Россию</a:t>
            </a:r>
            <a:endParaRPr sz="1800">
              <a:latin typeface="Comic Sans MS"/>
              <a:ea typeface="Comic Sans MS"/>
              <a:cs typeface="Comic Sans MS"/>
              <a:sym typeface="Comic Sans MS"/>
            </a:endParaRPr>
          </a:p>
          <a:p>
            <a:pPr marL="914400" lvl="1" indent="-342900" algn="l" rtl="0">
              <a:spcBef>
                <a:spcPts val="0"/>
              </a:spcBef>
              <a:spcAft>
                <a:spcPts val="0"/>
              </a:spcAft>
              <a:buSzPts val="1800"/>
              <a:buFont typeface="Comic Sans MS"/>
              <a:buAutoNum type="alphaLcPeriod"/>
            </a:pPr>
            <a:r>
              <a:rPr lang="ru" sz="1800">
                <a:latin typeface="Comic Sans MS"/>
                <a:ea typeface="Comic Sans MS"/>
                <a:cs typeface="Comic Sans MS"/>
                <a:sym typeface="Comic Sans MS"/>
              </a:rPr>
              <a:t>4 текста про регионы России</a:t>
            </a:r>
            <a:endParaRPr sz="1800">
              <a:latin typeface="Comic Sans MS"/>
              <a:ea typeface="Comic Sans MS"/>
              <a:cs typeface="Comic Sans MS"/>
              <a:sym typeface="Comic Sans MS"/>
            </a:endParaRPr>
          </a:p>
          <a:p>
            <a:pPr marL="914400" lvl="1" indent="-342900" algn="l" rtl="0">
              <a:spcBef>
                <a:spcPts val="0"/>
              </a:spcBef>
              <a:spcAft>
                <a:spcPts val="0"/>
              </a:spcAft>
              <a:buSzPts val="1800"/>
              <a:buFont typeface="Comic Sans MS"/>
              <a:buAutoNum type="alphaLcPeriod"/>
            </a:pPr>
            <a:r>
              <a:rPr lang="ru" sz="1800">
                <a:latin typeface="Comic Sans MS"/>
                <a:ea typeface="Comic Sans MS"/>
                <a:cs typeface="Comic Sans MS"/>
                <a:sym typeface="Comic Sans MS"/>
              </a:rPr>
              <a:t>6 текстов про другие страны</a:t>
            </a:r>
            <a:endParaRPr sz="1800">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3"/>
          <p:cNvSpPr txBox="1">
            <a:spLocks noGrp="1"/>
          </p:cNvSpPr>
          <p:nvPr>
            <p:ph type="title"/>
          </p:nvPr>
        </p:nvSpPr>
        <p:spPr>
          <a:xfrm>
            <a:off x="819150" y="6168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Технологии</a:t>
            </a:r>
            <a:endParaRPr/>
          </a:p>
        </p:txBody>
      </p:sp>
      <p:pic>
        <p:nvPicPr>
          <p:cNvPr id="199" name="Google Shape;199;p23"/>
          <p:cNvPicPr preferRelativeResize="0"/>
          <p:nvPr/>
        </p:nvPicPr>
        <p:blipFill>
          <a:blip r:embed="rId3">
            <a:alphaModFix/>
          </a:blip>
          <a:stretch>
            <a:fillRect/>
          </a:stretch>
        </p:blipFill>
        <p:spPr>
          <a:xfrm>
            <a:off x="5105300" y="2398325"/>
            <a:ext cx="2975201" cy="2479325"/>
          </a:xfrm>
          <a:prstGeom prst="rect">
            <a:avLst/>
          </a:prstGeom>
          <a:noFill/>
          <a:ln>
            <a:noFill/>
          </a:ln>
        </p:spPr>
      </p:pic>
      <p:sp>
        <p:nvSpPr>
          <p:cNvPr id="200" name="Google Shape;200;p23"/>
          <p:cNvSpPr txBox="1">
            <a:spLocks noGrp="1"/>
          </p:cNvSpPr>
          <p:nvPr>
            <p:ph type="body" idx="1"/>
          </p:nvPr>
        </p:nvSpPr>
        <p:spPr>
          <a:xfrm>
            <a:off x="819150" y="1366250"/>
            <a:ext cx="7505700" cy="3164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600"/>
              </a:spcAft>
              <a:buNone/>
            </a:pPr>
            <a:r>
              <a:rPr lang="ru" sz="1800">
                <a:latin typeface="Comic Sans MS"/>
                <a:ea typeface="Comic Sans MS"/>
                <a:cs typeface="Comic Sans MS"/>
                <a:sym typeface="Comic Sans MS"/>
              </a:rPr>
              <a:t>Мы использовали следующие библиотеки языка Python 3:</a:t>
            </a:r>
            <a:br>
              <a:rPr lang="ru" sz="1800">
                <a:latin typeface="Comic Sans MS"/>
                <a:ea typeface="Comic Sans MS"/>
                <a:cs typeface="Comic Sans MS"/>
                <a:sym typeface="Comic Sans MS"/>
              </a:rPr>
            </a:br>
            <a:r>
              <a:rPr lang="ru" sz="1800">
                <a:latin typeface="Comic Sans MS"/>
                <a:ea typeface="Comic Sans MS"/>
                <a:cs typeface="Comic Sans MS"/>
                <a:sym typeface="Comic Sans MS"/>
              </a:rPr>
              <a:t>pandas - </a:t>
            </a:r>
            <a:r>
              <a:rPr lang="ru" sz="1800">
                <a:solidFill>
                  <a:srgbClr val="333333"/>
                </a:solidFill>
                <a:highlight>
                  <a:srgbClr val="FFFFFF"/>
                </a:highlight>
                <a:latin typeface="Comic Sans MS"/>
                <a:ea typeface="Comic Sans MS"/>
                <a:cs typeface="Comic Sans MS"/>
                <a:sym typeface="Comic Sans MS"/>
              </a:rPr>
              <a:t>для обработки и анализа данных</a:t>
            </a:r>
            <a:br>
              <a:rPr lang="ru" sz="1800">
                <a:latin typeface="Comic Sans MS"/>
                <a:ea typeface="Comic Sans MS"/>
                <a:cs typeface="Comic Sans MS"/>
                <a:sym typeface="Comic Sans MS"/>
              </a:rPr>
            </a:br>
            <a:r>
              <a:rPr lang="ru" sz="1800">
                <a:latin typeface="Comic Sans MS"/>
                <a:ea typeface="Comic Sans MS"/>
                <a:cs typeface="Comic Sans MS"/>
                <a:sym typeface="Comic Sans MS"/>
              </a:rPr>
              <a:t>matplotlib и wordcloud - для построения облака слов</a:t>
            </a:r>
            <a:br>
              <a:rPr lang="ru" sz="1800">
                <a:latin typeface="Comic Sans MS"/>
                <a:ea typeface="Comic Sans MS"/>
                <a:cs typeface="Comic Sans MS"/>
                <a:sym typeface="Comic Sans MS"/>
              </a:rPr>
            </a:br>
            <a:r>
              <a:rPr lang="ru" sz="1800">
                <a:latin typeface="Comic Sans MS"/>
                <a:ea typeface="Comic Sans MS"/>
                <a:cs typeface="Comic Sans MS"/>
                <a:sym typeface="Comic Sans MS"/>
              </a:rPr>
              <a:t>sklearn - для векторизации CountVectorizer и TfidfVectorizer, KMeans - для кластеризации</a:t>
            </a:r>
            <a:br>
              <a:rPr lang="ru" sz="1800">
                <a:latin typeface="Comic Sans MS"/>
                <a:ea typeface="Comic Sans MS"/>
                <a:cs typeface="Comic Sans MS"/>
                <a:sym typeface="Comic Sans MS"/>
              </a:rPr>
            </a:br>
            <a:r>
              <a:rPr lang="ru" sz="1800">
                <a:latin typeface="Comic Sans MS"/>
                <a:ea typeface="Comic Sans MS"/>
                <a:cs typeface="Comic Sans MS"/>
                <a:sym typeface="Comic Sans MS"/>
              </a:rPr>
              <a:t>re - для регулярных выражений</a:t>
            </a:r>
            <a:br>
              <a:rPr lang="ru" sz="1800">
                <a:latin typeface="Comic Sans MS"/>
                <a:ea typeface="Comic Sans MS"/>
                <a:cs typeface="Comic Sans MS"/>
                <a:sym typeface="Comic Sans MS"/>
              </a:rPr>
            </a:br>
            <a:r>
              <a:rPr lang="ru" sz="1800">
                <a:latin typeface="Comic Sans MS"/>
                <a:ea typeface="Comic Sans MS"/>
                <a:cs typeface="Comic Sans MS"/>
                <a:sym typeface="Comic Sans MS"/>
              </a:rPr>
              <a:t>scipy - для математических расчетов</a:t>
            </a:r>
            <a:br>
              <a:rPr lang="ru" sz="1800">
                <a:latin typeface="Comic Sans MS"/>
                <a:ea typeface="Comic Sans MS"/>
                <a:cs typeface="Comic Sans MS"/>
                <a:sym typeface="Comic Sans MS"/>
              </a:rPr>
            </a:br>
            <a:r>
              <a:rPr lang="ru" sz="1800">
                <a:latin typeface="Comic Sans MS"/>
                <a:ea typeface="Comic Sans MS"/>
                <a:cs typeface="Comic Sans MS"/>
                <a:sym typeface="Comic Sans MS"/>
              </a:rPr>
              <a:t>nltk - для работы с токенами</a:t>
            </a:r>
            <a:br>
              <a:rPr lang="ru" sz="1800">
                <a:latin typeface="Comic Sans MS"/>
                <a:ea typeface="Comic Sans MS"/>
                <a:cs typeface="Comic Sans MS"/>
                <a:sym typeface="Comic Sans MS"/>
              </a:rPr>
            </a:br>
            <a:r>
              <a:rPr lang="ru" sz="1800">
                <a:latin typeface="Comic Sans MS"/>
                <a:ea typeface="Comic Sans MS"/>
                <a:cs typeface="Comic Sans MS"/>
                <a:sym typeface="Comic Sans MS"/>
              </a:rPr>
              <a:t>pymorphy2 - для лемматизации</a:t>
            </a:r>
            <a:endParaRPr sz="1800">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Предобработка текстов</a:t>
            </a:r>
            <a:endParaRPr/>
          </a:p>
        </p:txBody>
      </p:sp>
      <p:sp>
        <p:nvSpPr>
          <p:cNvPr id="206" name="Google Shape;206;p24"/>
          <p:cNvSpPr txBox="1">
            <a:spLocks noGrp="1"/>
          </p:cNvSpPr>
          <p:nvPr>
            <p:ph type="body" idx="1"/>
          </p:nvPr>
        </p:nvSpPr>
        <p:spPr>
          <a:xfrm>
            <a:off x="819150" y="1655275"/>
            <a:ext cx="7505700" cy="28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latin typeface="Comic Sans MS"/>
                <a:ea typeface="Comic Sans MS"/>
                <a:cs typeface="Comic Sans MS"/>
                <a:sym typeface="Comic Sans MS"/>
              </a:rPr>
              <a:t>Один из этапов предобработки текстов осуществлялся с помощью токенизации. После разделения на токены проводились операции:</a:t>
            </a:r>
            <a:endParaRPr sz="1800">
              <a:latin typeface="Comic Sans MS"/>
              <a:ea typeface="Comic Sans MS"/>
              <a:cs typeface="Comic Sans MS"/>
              <a:sym typeface="Comic Sans MS"/>
            </a:endParaRPr>
          </a:p>
          <a:p>
            <a:pPr marL="457200" lvl="0" indent="-342900" algn="l" rtl="0">
              <a:spcBef>
                <a:spcPts val="1600"/>
              </a:spcBef>
              <a:spcAft>
                <a:spcPts val="0"/>
              </a:spcAft>
              <a:buSzPts val="1800"/>
              <a:buFont typeface="Comic Sans MS"/>
              <a:buAutoNum type="arabicPeriod"/>
            </a:pPr>
            <a:r>
              <a:rPr lang="ru" sz="1800">
                <a:latin typeface="Comic Sans MS"/>
                <a:ea typeface="Comic Sans MS"/>
                <a:cs typeface="Comic Sans MS"/>
                <a:sym typeface="Comic Sans MS"/>
              </a:rPr>
              <a:t>Удаление знаков препинания и чисел</a:t>
            </a:r>
            <a:endParaRPr sz="1800">
              <a:latin typeface="Comic Sans MS"/>
              <a:ea typeface="Comic Sans MS"/>
              <a:cs typeface="Comic Sans MS"/>
              <a:sym typeface="Comic Sans MS"/>
            </a:endParaRPr>
          </a:p>
          <a:p>
            <a:pPr marL="457200" lvl="0" indent="-342900" algn="l" rtl="0">
              <a:spcBef>
                <a:spcPts val="0"/>
              </a:spcBef>
              <a:spcAft>
                <a:spcPts val="0"/>
              </a:spcAft>
              <a:buSzPts val="1800"/>
              <a:buFont typeface="Comic Sans MS"/>
              <a:buAutoNum type="arabicPeriod"/>
            </a:pPr>
            <a:r>
              <a:rPr lang="ru" sz="1800">
                <a:latin typeface="Comic Sans MS"/>
                <a:ea typeface="Comic Sans MS"/>
                <a:cs typeface="Comic Sans MS"/>
                <a:sym typeface="Comic Sans MS"/>
              </a:rPr>
              <a:t>Удаление слов на иностранном языке</a:t>
            </a:r>
            <a:endParaRPr sz="1800">
              <a:latin typeface="Comic Sans MS"/>
              <a:ea typeface="Comic Sans MS"/>
              <a:cs typeface="Comic Sans MS"/>
              <a:sym typeface="Comic Sans MS"/>
            </a:endParaRPr>
          </a:p>
          <a:p>
            <a:pPr marL="457200" lvl="0" indent="-342900" algn="l" rtl="0">
              <a:spcBef>
                <a:spcPts val="0"/>
              </a:spcBef>
              <a:spcAft>
                <a:spcPts val="0"/>
              </a:spcAft>
              <a:buSzPts val="1800"/>
              <a:buFont typeface="Comic Sans MS"/>
              <a:buAutoNum type="arabicPeriod"/>
            </a:pPr>
            <a:r>
              <a:rPr lang="ru" sz="1800">
                <a:latin typeface="Comic Sans MS"/>
                <a:ea typeface="Comic Sans MS"/>
                <a:cs typeface="Comic Sans MS"/>
                <a:sym typeface="Comic Sans MS"/>
              </a:rPr>
              <a:t>Лемматизация</a:t>
            </a:r>
            <a:endParaRPr sz="1800">
              <a:latin typeface="Comic Sans MS"/>
              <a:ea typeface="Comic Sans MS"/>
              <a:cs typeface="Comic Sans MS"/>
              <a:sym typeface="Comic Sans MS"/>
            </a:endParaRPr>
          </a:p>
          <a:p>
            <a:pPr marL="457200" lvl="0" indent="-342900" algn="l" rtl="0">
              <a:spcBef>
                <a:spcPts val="0"/>
              </a:spcBef>
              <a:spcAft>
                <a:spcPts val="0"/>
              </a:spcAft>
              <a:buSzPts val="1800"/>
              <a:buFont typeface="Comic Sans MS"/>
              <a:buAutoNum type="arabicPeriod"/>
            </a:pPr>
            <a:r>
              <a:rPr lang="ru" sz="1800">
                <a:latin typeface="Comic Sans MS"/>
                <a:ea typeface="Comic Sans MS"/>
                <a:cs typeface="Comic Sans MS"/>
                <a:sym typeface="Comic Sans MS"/>
              </a:rPr>
              <a:t>Удаление стоп-слов</a:t>
            </a:r>
            <a:endParaRPr sz="1800">
              <a:latin typeface="Comic Sans MS"/>
              <a:ea typeface="Comic Sans MS"/>
              <a:cs typeface="Comic Sans MS"/>
              <a:sym typeface="Comic Sans MS"/>
            </a:endParaRPr>
          </a:p>
          <a:p>
            <a:pPr marL="457200" lvl="0" indent="-342900" algn="l" rtl="0">
              <a:spcBef>
                <a:spcPts val="0"/>
              </a:spcBef>
              <a:spcAft>
                <a:spcPts val="0"/>
              </a:spcAft>
              <a:buSzPts val="1800"/>
              <a:buFont typeface="Comic Sans MS"/>
              <a:buAutoNum type="arabicPeriod"/>
            </a:pPr>
            <a:r>
              <a:rPr lang="ru" sz="1800">
                <a:latin typeface="Comic Sans MS"/>
                <a:ea typeface="Comic Sans MS"/>
                <a:cs typeface="Comic Sans MS"/>
                <a:sym typeface="Comic Sans MS"/>
              </a:rPr>
              <a:t>Удаление названий стран и регионов из описания</a:t>
            </a:r>
            <a:endParaRPr sz="1800">
              <a:latin typeface="Comic Sans MS"/>
              <a:ea typeface="Comic Sans MS"/>
              <a:cs typeface="Comic Sans MS"/>
              <a:sym typeface="Comic Sans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title"/>
          </p:nvPr>
        </p:nvSpPr>
        <p:spPr>
          <a:xfrm>
            <a:off x="819150" y="6671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Удаление стоп-слов</a:t>
            </a:r>
            <a:endParaRPr/>
          </a:p>
        </p:txBody>
      </p:sp>
      <p:sp>
        <p:nvSpPr>
          <p:cNvPr id="212" name="Google Shape;212;p25"/>
          <p:cNvSpPr txBox="1">
            <a:spLocks noGrp="1"/>
          </p:cNvSpPr>
          <p:nvPr>
            <p:ph type="body" idx="1"/>
          </p:nvPr>
        </p:nvSpPr>
        <p:spPr>
          <a:xfrm>
            <a:off x="819150" y="1461000"/>
            <a:ext cx="7505700" cy="323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latin typeface="Comic Sans MS"/>
                <a:ea typeface="Comic Sans MS"/>
                <a:cs typeface="Comic Sans MS"/>
                <a:sym typeface="Comic Sans MS"/>
              </a:rPr>
              <a:t>Проанализировав тексты описаний стран и регионов, мы пришли к выводу, что нужно удалить такие часто встречающиеся слова, как:</a:t>
            </a:r>
            <a:endParaRPr sz="1800">
              <a:latin typeface="Comic Sans MS"/>
              <a:ea typeface="Comic Sans MS"/>
              <a:cs typeface="Comic Sans MS"/>
              <a:sym typeface="Comic Sans MS"/>
            </a:endParaRPr>
          </a:p>
          <a:p>
            <a:pPr marL="0" lvl="0" indent="0" algn="l" rtl="0">
              <a:spcBef>
                <a:spcPts val="1600"/>
              </a:spcBef>
              <a:spcAft>
                <a:spcPts val="0"/>
              </a:spcAft>
              <a:buNone/>
            </a:pPr>
            <a:r>
              <a:rPr lang="ru" sz="1500">
                <a:latin typeface="Comic Sans MS"/>
                <a:ea typeface="Comic Sans MS"/>
                <a:cs typeface="Comic Sans MS"/>
                <a:sym typeface="Comic Sans MS"/>
              </a:rPr>
              <a:t>это, который, та, кухня, город, по, славиться, расположить, район, каждый, именно, известен, находиться, привлекать, км, зона, страна, регион, поэтому, среди, также, турист, весь, самый, свой, еще, километр, находиться, очень, стоить, вид, являться, оказаться</a:t>
            </a:r>
            <a:endParaRPr sz="1500">
              <a:latin typeface="Comic Sans MS"/>
              <a:ea typeface="Comic Sans MS"/>
              <a:cs typeface="Comic Sans MS"/>
              <a:sym typeface="Comic Sans MS"/>
            </a:endParaRPr>
          </a:p>
          <a:p>
            <a:pPr marL="0" lvl="0" indent="0" algn="l" rtl="0">
              <a:spcBef>
                <a:spcPts val="1600"/>
              </a:spcBef>
              <a:spcAft>
                <a:spcPts val="1600"/>
              </a:spcAft>
              <a:buNone/>
            </a:pPr>
            <a:r>
              <a:rPr lang="ru" sz="1800">
                <a:latin typeface="Comic Sans MS"/>
                <a:ea typeface="Comic Sans MS"/>
                <a:cs typeface="Comic Sans MS"/>
                <a:sym typeface="Comic Sans MS"/>
              </a:rPr>
              <a:t>Эти слова не несут смысловой нагрузки в контексте описания страны и мешают эффективному поиску похожих текстов.</a:t>
            </a:r>
            <a:endParaRPr sz="1800">
              <a:latin typeface="Comic Sans MS"/>
              <a:ea typeface="Comic Sans MS"/>
              <a:cs typeface="Comic Sans MS"/>
              <a:sym typeface="Comic Sans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2900"/>
              <a:t>Пример 1 (пожелания человека)</a:t>
            </a:r>
            <a:endParaRPr sz="2900"/>
          </a:p>
        </p:txBody>
      </p:sp>
      <p:sp>
        <p:nvSpPr>
          <p:cNvPr id="218" name="Google Shape;218;p26"/>
          <p:cNvSpPr txBox="1">
            <a:spLocks noGrp="1"/>
          </p:cNvSpPr>
          <p:nvPr>
            <p:ph type="body" idx="1"/>
          </p:nvPr>
        </p:nvSpPr>
        <p:spPr>
          <a:xfrm>
            <a:off x="819150" y="1611650"/>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400" b="1">
                <a:latin typeface="Comic Sans MS"/>
                <a:ea typeface="Comic Sans MS"/>
                <a:cs typeface="Comic Sans MS"/>
                <a:sym typeface="Comic Sans MS"/>
              </a:rPr>
              <a:t>Хочу зимой оказаться на пляже. Предпочитаю ночную жизнь с обилием ночных клубом. Острая еда и качественный алкоголь приветствуется. Люблю свежее мясо. Приятный климат и разнообразную инфраструктуру с возможным походом по музеям.</a:t>
            </a:r>
            <a:endParaRPr sz="1400" b="1">
              <a:latin typeface="Comic Sans MS"/>
              <a:ea typeface="Comic Sans MS"/>
              <a:cs typeface="Comic Sans MS"/>
              <a:sym typeface="Comic Sans MS"/>
            </a:endParaRPr>
          </a:p>
          <a:p>
            <a:pPr marL="0" lvl="0" indent="0" algn="l" rtl="0">
              <a:spcBef>
                <a:spcPts val="1600"/>
              </a:spcBef>
              <a:spcAft>
                <a:spcPts val="0"/>
              </a:spcAft>
              <a:buNone/>
            </a:pPr>
            <a:r>
              <a:rPr lang="ru" sz="1400">
                <a:solidFill>
                  <a:srgbClr val="000000"/>
                </a:solidFill>
                <a:highlight>
                  <a:srgbClr val="FFFFFF"/>
                </a:highlight>
                <a:latin typeface="Comic Sans MS"/>
                <a:ea typeface="Comic Sans MS"/>
                <a:cs typeface="Comic Sans MS"/>
                <a:sym typeface="Comic Sans MS"/>
              </a:rPr>
              <a:t>country 242 Швеция - Стокгольм With dist=1.29</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82 Ямайка - Ямайка With dist=1.30</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140 Португалия - Португалия With dist=1.30</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199 Египет - Александрия With dist=1.31</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193 Греция - Родос With dist=1.31</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1600"/>
              </a:spcAft>
              <a:buNone/>
            </a:pP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7"/>
          <p:cNvSpPr txBox="1">
            <a:spLocks noGrp="1"/>
          </p:cNvSpPr>
          <p:nvPr>
            <p:ph type="body" idx="1"/>
          </p:nvPr>
        </p:nvSpPr>
        <p:spPr>
          <a:xfrm>
            <a:off x="1506350" y="2101400"/>
            <a:ext cx="1416000" cy="3930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ru">
                <a:latin typeface="Comic Sans MS"/>
                <a:ea typeface="Comic Sans MS"/>
                <a:cs typeface="Comic Sans MS"/>
                <a:sym typeface="Comic Sans MS"/>
              </a:rPr>
              <a:t>Пляж зимой</a:t>
            </a:r>
            <a:endParaRPr>
              <a:latin typeface="Comic Sans MS"/>
              <a:ea typeface="Comic Sans MS"/>
              <a:cs typeface="Comic Sans MS"/>
              <a:sym typeface="Comic Sans MS"/>
            </a:endParaRPr>
          </a:p>
        </p:txBody>
      </p:sp>
      <p:pic>
        <p:nvPicPr>
          <p:cNvPr id="224" name="Google Shape;224;p27"/>
          <p:cNvPicPr preferRelativeResize="0"/>
          <p:nvPr/>
        </p:nvPicPr>
        <p:blipFill rotWithShape="1">
          <a:blip r:embed="rId3">
            <a:alphaModFix/>
          </a:blip>
          <a:srcRect l="5890" t="3382" r="765" b="8543"/>
          <a:stretch/>
        </p:blipFill>
        <p:spPr>
          <a:xfrm>
            <a:off x="265675" y="324700"/>
            <a:ext cx="3580845" cy="1776700"/>
          </a:xfrm>
          <a:prstGeom prst="rect">
            <a:avLst/>
          </a:prstGeom>
          <a:noFill/>
          <a:ln>
            <a:noFill/>
          </a:ln>
        </p:spPr>
      </p:pic>
      <p:pic>
        <p:nvPicPr>
          <p:cNvPr id="225" name="Google Shape;225;p27"/>
          <p:cNvPicPr preferRelativeResize="0"/>
          <p:nvPr/>
        </p:nvPicPr>
        <p:blipFill rotWithShape="1">
          <a:blip r:embed="rId4">
            <a:alphaModFix/>
          </a:blip>
          <a:srcRect l="5642" t="2887" b="9867"/>
          <a:stretch/>
        </p:blipFill>
        <p:spPr>
          <a:xfrm>
            <a:off x="3903750" y="362450"/>
            <a:ext cx="2235600" cy="1101600"/>
          </a:xfrm>
          <a:prstGeom prst="rect">
            <a:avLst/>
          </a:prstGeom>
          <a:noFill/>
          <a:ln>
            <a:noFill/>
          </a:ln>
        </p:spPr>
      </p:pic>
      <p:sp>
        <p:nvSpPr>
          <p:cNvPr id="226" name="Google Shape;226;p27"/>
          <p:cNvSpPr txBox="1"/>
          <p:nvPr/>
        </p:nvSpPr>
        <p:spPr>
          <a:xfrm>
            <a:off x="4113900" y="1464050"/>
            <a:ext cx="18153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ru" sz="1300">
                <a:solidFill>
                  <a:schemeClr val="dk2"/>
                </a:solidFill>
                <a:latin typeface="Comic Sans MS"/>
                <a:ea typeface="Comic Sans MS"/>
                <a:cs typeface="Comic Sans MS"/>
                <a:sym typeface="Comic Sans MS"/>
              </a:rPr>
              <a:t>Швеция - Стокгольм</a:t>
            </a:r>
            <a:endParaRPr sz="1300">
              <a:solidFill>
                <a:schemeClr val="dk2"/>
              </a:solidFill>
              <a:latin typeface="Comic Sans MS"/>
              <a:ea typeface="Comic Sans MS"/>
              <a:cs typeface="Comic Sans MS"/>
              <a:sym typeface="Comic Sans MS"/>
            </a:endParaRPr>
          </a:p>
        </p:txBody>
      </p:sp>
      <p:pic>
        <p:nvPicPr>
          <p:cNvPr id="227" name="Google Shape;227;p27"/>
          <p:cNvPicPr preferRelativeResize="0"/>
          <p:nvPr/>
        </p:nvPicPr>
        <p:blipFill rotWithShape="1">
          <a:blip r:embed="rId5">
            <a:alphaModFix/>
          </a:blip>
          <a:srcRect l="6216" t="3605" r="1002" b="8024"/>
          <a:stretch/>
        </p:blipFill>
        <p:spPr>
          <a:xfrm>
            <a:off x="6442275" y="362450"/>
            <a:ext cx="2235600" cy="1101601"/>
          </a:xfrm>
          <a:prstGeom prst="rect">
            <a:avLst/>
          </a:prstGeom>
          <a:noFill/>
          <a:ln>
            <a:noFill/>
          </a:ln>
        </p:spPr>
      </p:pic>
      <p:sp>
        <p:nvSpPr>
          <p:cNvPr id="228" name="Google Shape;228;p27"/>
          <p:cNvSpPr txBox="1"/>
          <p:nvPr/>
        </p:nvSpPr>
        <p:spPr>
          <a:xfrm>
            <a:off x="7028775" y="1434525"/>
            <a:ext cx="18153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ru" sz="1300">
                <a:solidFill>
                  <a:schemeClr val="dk2"/>
                </a:solidFill>
                <a:latin typeface="Comic Sans MS"/>
                <a:ea typeface="Comic Sans MS"/>
                <a:cs typeface="Comic Sans MS"/>
                <a:sym typeface="Comic Sans MS"/>
              </a:rPr>
              <a:t>Ямайка</a:t>
            </a:r>
            <a:endParaRPr sz="1300">
              <a:solidFill>
                <a:schemeClr val="dk2"/>
              </a:solidFill>
              <a:latin typeface="Comic Sans MS"/>
              <a:ea typeface="Comic Sans MS"/>
              <a:cs typeface="Comic Sans MS"/>
              <a:sym typeface="Comic Sans MS"/>
            </a:endParaRPr>
          </a:p>
        </p:txBody>
      </p:sp>
      <p:pic>
        <p:nvPicPr>
          <p:cNvPr id="229" name="Google Shape;229;p27"/>
          <p:cNvPicPr preferRelativeResize="0"/>
          <p:nvPr/>
        </p:nvPicPr>
        <p:blipFill rotWithShape="1">
          <a:blip r:embed="rId6">
            <a:alphaModFix/>
          </a:blip>
          <a:srcRect l="5829" t="3097" r="756" b="7624"/>
          <a:stretch/>
        </p:blipFill>
        <p:spPr>
          <a:xfrm>
            <a:off x="3903750" y="1857050"/>
            <a:ext cx="2235600" cy="1101600"/>
          </a:xfrm>
          <a:prstGeom prst="rect">
            <a:avLst/>
          </a:prstGeom>
          <a:noFill/>
          <a:ln>
            <a:noFill/>
          </a:ln>
        </p:spPr>
      </p:pic>
      <p:sp>
        <p:nvSpPr>
          <p:cNvPr id="230" name="Google Shape;230;p27"/>
          <p:cNvSpPr txBox="1"/>
          <p:nvPr/>
        </p:nvSpPr>
        <p:spPr>
          <a:xfrm>
            <a:off x="4417013" y="2958650"/>
            <a:ext cx="18153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ru" sz="1300">
                <a:solidFill>
                  <a:schemeClr val="dk2"/>
                </a:solidFill>
                <a:latin typeface="Comic Sans MS"/>
                <a:ea typeface="Comic Sans MS"/>
                <a:cs typeface="Comic Sans MS"/>
                <a:sym typeface="Comic Sans MS"/>
              </a:rPr>
              <a:t>Португалия</a:t>
            </a:r>
            <a:endParaRPr sz="1300">
              <a:solidFill>
                <a:schemeClr val="dk2"/>
              </a:solidFill>
              <a:latin typeface="Comic Sans MS"/>
              <a:ea typeface="Comic Sans MS"/>
              <a:cs typeface="Comic Sans MS"/>
              <a:sym typeface="Comic Sans MS"/>
            </a:endParaRPr>
          </a:p>
        </p:txBody>
      </p:sp>
      <p:pic>
        <p:nvPicPr>
          <p:cNvPr id="231" name="Google Shape;231;p27"/>
          <p:cNvPicPr preferRelativeResize="0"/>
          <p:nvPr/>
        </p:nvPicPr>
        <p:blipFill rotWithShape="1">
          <a:blip r:embed="rId7">
            <a:alphaModFix/>
          </a:blip>
          <a:srcRect l="6223" t="3629" r="891" b="7851"/>
          <a:stretch/>
        </p:blipFill>
        <p:spPr>
          <a:xfrm>
            <a:off x="6442275" y="1857050"/>
            <a:ext cx="2235600" cy="1101600"/>
          </a:xfrm>
          <a:prstGeom prst="rect">
            <a:avLst/>
          </a:prstGeom>
          <a:noFill/>
          <a:ln>
            <a:noFill/>
          </a:ln>
        </p:spPr>
      </p:pic>
      <p:sp>
        <p:nvSpPr>
          <p:cNvPr id="232" name="Google Shape;232;p27"/>
          <p:cNvSpPr txBox="1"/>
          <p:nvPr/>
        </p:nvSpPr>
        <p:spPr>
          <a:xfrm>
            <a:off x="6513975" y="2943888"/>
            <a:ext cx="20922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ru" sz="1300">
                <a:solidFill>
                  <a:schemeClr val="dk2"/>
                </a:solidFill>
                <a:latin typeface="Comic Sans MS"/>
                <a:ea typeface="Comic Sans MS"/>
                <a:cs typeface="Comic Sans MS"/>
                <a:sym typeface="Comic Sans MS"/>
              </a:rPr>
              <a:t>Египет - Александрия</a:t>
            </a:r>
            <a:endParaRPr sz="1300">
              <a:solidFill>
                <a:schemeClr val="dk2"/>
              </a:solidFill>
              <a:latin typeface="Comic Sans MS"/>
              <a:ea typeface="Comic Sans MS"/>
              <a:cs typeface="Comic Sans MS"/>
              <a:sym typeface="Comic Sans MS"/>
            </a:endParaRPr>
          </a:p>
        </p:txBody>
      </p:sp>
      <p:pic>
        <p:nvPicPr>
          <p:cNvPr id="233" name="Google Shape;233;p27"/>
          <p:cNvPicPr preferRelativeResize="0"/>
          <p:nvPr/>
        </p:nvPicPr>
        <p:blipFill rotWithShape="1">
          <a:blip r:embed="rId8">
            <a:alphaModFix/>
          </a:blip>
          <a:srcRect l="6223" t="3632" r="891" b="8625"/>
          <a:stretch/>
        </p:blipFill>
        <p:spPr>
          <a:xfrm>
            <a:off x="5169625" y="3351650"/>
            <a:ext cx="2235600" cy="1101600"/>
          </a:xfrm>
          <a:prstGeom prst="rect">
            <a:avLst/>
          </a:prstGeom>
          <a:noFill/>
          <a:ln>
            <a:noFill/>
          </a:ln>
        </p:spPr>
      </p:pic>
      <p:sp>
        <p:nvSpPr>
          <p:cNvPr id="234" name="Google Shape;234;p27"/>
          <p:cNvSpPr txBox="1"/>
          <p:nvPr/>
        </p:nvSpPr>
        <p:spPr>
          <a:xfrm>
            <a:off x="5527375" y="4468000"/>
            <a:ext cx="18153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ru" sz="1300">
                <a:solidFill>
                  <a:schemeClr val="dk2"/>
                </a:solidFill>
                <a:latin typeface="Comic Sans MS"/>
                <a:ea typeface="Comic Sans MS"/>
                <a:cs typeface="Comic Sans MS"/>
                <a:sym typeface="Comic Sans MS"/>
              </a:rPr>
              <a:t>Греция - Родос</a:t>
            </a:r>
            <a:endParaRPr sz="1300">
              <a:solidFill>
                <a:schemeClr val="dk2"/>
              </a:solidFill>
              <a:latin typeface="Comic Sans MS"/>
              <a:ea typeface="Comic Sans MS"/>
              <a:cs typeface="Comic Sans MS"/>
              <a:sym typeface="Comic Sans MS"/>
            </a:endParaRPr>
          </a:p>
        </p:txBody>
      </p:sp>
      <p:sp>
        <p:nvSpPr>
          <p:cNvPr id="235" name="Google Shape;235;p27"/>
          <p:cNvSpPr txBox="1"/>
          <p:nvPr/>
        </p:nvSpPr>
        <p:spPr>
          <a:xfrm>
            <a:off x="395750" y="3087050"/>
            <a:ext cx="3320700" cy="16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a:solidFill>
                  <a:schemeClr val="dk2"/>
                </a:solidFill>
                <a:latin typeface="Comic Sans MS"/>
                <a:ea typeface="Comic Sans MS"/>
                <a:cs typeface="Comic Sans MS"/>
                <a:sym typeface="Comic Sans MS"/>
              </a:rPr>
              <a:t>Модель в основном ориентировалась на пляж, мясо и алкоголь. Желание пляжа зимой воспринято верно - в результате получены страны, в которых зимой тепло.</a:t>
            </a:r>
            <a:endParaRPr sz="1300">
              <a:solidFill>
                <a:schemeClr val="dk2"/>
              </a:solidFill>
              <a:latin typeface="Comic Sans MS"/>
              <a:ea typeface="Comic Sans MS"/>
              <a:cs typeface="Comic Sans MS"/>
              <a:sym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8"/>
          <p:cNvSpPr txBox="1">
            <a:spLocks noGrp="1"/>
          </p:cNvSpPr>
          <p:nvPr>
            <p:ph type="title"/>
          </p:nvPr>
        </p:nvSpPr>
        <p:spPr>
          <a:xfrm>
            <a:off x="819150" y="7307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Пример 2 (Россия)</a:t>
            </a:r>
            <a:endParaRPr/>
          </a:p>
        </p:txBody>
      </p:sp>
      <p:sp>
        <p:nvSpPr>
          <p:cNvPr id="241" name="Google Shape;241;p28"/>
          <p:cNvSpPr txBox="1">
            <a:spLocks noGrp="1"/>
          </p:cNvSpPr>
          <p:nvPr>
            <p:ph type="body" idx="1"/>
          </p:nvPr>
        </p:nvSpPr>
        <p:spPr>
          <a:xfrm>
            <a:off x="819150" y="1464325"/>
            <a:ext cx="7505700" cy="327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000" b="1">
                <a:latin typeface="Comic Sans MS"/>
                <a:ea typeface="Comic Sans MS"/>
                <a:cs typeface="Comic Sans MS"/>
                <a:sym typeface="Comic Sans MS"/>
              </a:rPr>
              <a:t>Великую землю, Любимую землю, Где мы родились и живём, Мы Родиной светлой, Мы Родиной милой, Мы Родиной нашей зовём. Люблю Байкальские воды, Кавказские горы в снегу, Широкие степи, Седые вершины Я в сердце своём берегу. У Чёрного моря Прошло моё детство, В Москве я учился и жил. Работал на Буге, Рыбачил на Волге, В Ростове солдатом служил. И где бы ни жил я, И что бы ни делал, — Пред Родиной вечно в долгу. Великую землю, Любимую землю Я в сердце своём берегу. То берёзка, то рябина, Куст ракиты над рекой. Край родной, навек любимый, Где найдёшь ещё такой! От морей до гор высоких, Посреди родных широт Всё бегут, бегут дороги И зовут они вперёд. Солнцем залиты долины, И куда не бросишь взгляд, Край родной, навек любимый, Весь цветёт, как вешний сад. Детство наше золотое! Всё светлей ты с каждым днём. Под счастливою звездою Мы живём в краю родном! Широка страна моя родная, Много в ней лесов, полей и рек! Я другой такой страны не знаю, Где так вольно дышит человек.</a:t>
            </a:r>
            <a:endParaRPr sz="1000" b="1">
              <a:latin typeface="Comic Sans MS"/>
              <a:ea typeface="Comic Sans MS"/>
              <a:cs typeface="Comic Sans MS"/>
              <a:sym typeface="Comic Sans MS"/>
            </a:endParaRPr>
          </a:p>
          <a:p>
            <a:pPr marL="0" lvl="0" indent="0" algn="l" rtl="0">
              <a:spcBef>
                <a:spcPts val="0"/>
              </a:spcBef>
              <a:spcAft>
                <a:spcPts val="0"/>
              </a:spcAft>
              <a:buNone/>
            </a:pPr>
            <a:endParaRPr sz="1400">
              <a:latin typeface="Comic Sans MS"/>
              <a:ea typeface="Comic Sans MS"/>
              <a:cs typeface="Comic Sans MS"/>
              <a:sym typeface="Comic Sans MS"/>
            </a:endParaRPr>
          </a:p>
          <a:p>
            <a:pPr marL="0" lvl="0" indent="0" algn="l" rtl="0">
              <a:spcBef>
                <a:spcPts val="0"/>
              </a:spcBef>
              <a:spcAft>
                <a:spcPts val="0"/>
              </a:spcAft>
              <a:buNone/>
            </a:pPr>
            <a:r>
              <a:rPr lang="ru" sz="1400">
                <a:latin typeface="Comic Sans MS"/>
                <a:ea typeface="Comic Sans MS"/>
                <a:cs typeface="Comic Sans MS"/>
                <a:sym typeface="Comic Sans MS"/>
              </a:rPr>
              <a:t>country 283 Чехия - Богемия With dist=1.29</a:t>
            </a:r>
            <a:endParaRPr sz="1400">
              <a:latin typeface="Comic Sans MS"/>
              <a:ea typeface="Comic Sans MS"/>
              <a:cs typeface="Comic Sans MS"/>
              <a:sym typeface="Comic Sans MS"/>
            </a:endParaRPr>
          </a:p>
          <a:p>
            <a:pPr marL="0" lvl="0" indent="0" algn="l" rtl="0">
              <a:spcBef>
                <a:spcPts val="0"/>
              </a:spcBef>
              <a:spcAft>
                <a:spcPts val="0"/>
              </a:spcAft>
              <a:buNone/>
            </a:pPr>
            <a:r>
              <a:rPr lang="ru" sz="1400">
                <a:latin typeface="Comic Sans MS"/>
                <a:ea typeface="Comic Sans MS"/>
                <a:cs typeface="Comic Sans MS"/>
                <a:sym typeface="Comic Sans MS"/>
              </a:rPr>
              <a:t>country 57 Россия - Россия With dist=1.30</a:t>
            </a:r>
            <a:endParaRPr sz="1400">
              <a:latin typeface="Comic Sans MS"/>
              <a:ea typeface="Comic Sans MS"/>
              <a:cs typeface="Comic Sans MS"/>
              <a:sym typeface="Comic Sans MS"/>
            </a:endParaRPr>
          </a:p>
          <a:p>
            <a:pPr marL="0" lvl="0" indent="0" algn="l" rtl="0">
              <a:spcBef>
                <a:spcPts val="0"/>
              </a:spcBef>
              <a:spcAft>
                <a:spcPts val="0"/>
              </a:spcAft>
              <a:buNone/>
            </a:pPr>
            <a:r>
              <a:rPr lang="ru" sz="1400">
                <a:latin typeface="Comic Sans MS"/>
                <a:ea typeface="Comic Sans MS"/>
                <a:cs typeface="Comic Sans MS"/>
                <a:sym typeface="Comic Sans MS"/>
              </a:rPr>
              <a:t>country 197 Грузия - Боржоми With dist=1.31</a:t>
            </a:r>
            <a:endParaRPr sz="1400">
              <a:latin typeface="Comic Sans MS"/>
              <a:ea typeface="Comic Sans MS"/>
              <a:cs typeface="Comic Sans MS"/>
              <a:sym typeface="Comic Sans MS"/>
            </a:endParaRPr>
          </a:p>
          <a:p>
            <a:pPr marL="0" lvl="0" indent="0" algn="l" rtl="0">
              <a:spcBef>
                <a:spcPts val="0"/>
              </a:spcBef>
              <a:spcAft>
                <a:spcPts val="0"/>
              </a:spcAft>
              <a:buNone/>
            </a:pPr>
            <a:r>
              <a:rPr lang="ru" sz="1400">
                <a:latin typeface="Comic Sans MS"/>
                <a:ea typeface="Comic Sans MS"/>
                <a:cs typeface="Comic Sans MS"/>
                <a:sym typeface="Comic Sans MS"/>
              </a:rPr>
              <a:t>country 229 Россия - Урал With dist=1.32</a:t>
            </a:r>
            <a:endParaRPr sz="1400">
              <a:latin typeface="Comic Sans MS"/>
              <a:ea typeface="Comic Sans MS"/>
              <a:cs typeface="Comic Sans MS"/>
              <a:sym typeface="Comic Sans MS"/>
            </a:endParaRPr>
          </a:p>
          <a:p>
            <a:pPr marL="0" lvl="0" indent="0" algn="l" rtl="0">
              <a:spcBef>
                <a:spcPts val="0"/>
              </a:spcBef>
              <a:spcAft>
                <a:spcPts val="0"/>
              </a:spcAft>
              <a:buNone/>
            </a:pPr>
            <a:r>
              <a:rPr lang="ru" sz="1400">
                <a:latin typeface="Comic Sans MS"/>
                <a:ea typeface="Comic Sans MS"/>
                <a:cs typeface="Comic Sans MS"/>
                <a:sym typeface="Comic Sans MS"/>
              </a:rPr>
              <a:t>country 224 Россия - Краснодарский край With dist=1.32</a:t>
            </a:r>
            <a:endParaRPr sz="1400">
              <a:latin typeface="Comic Sans MS"/>
              <a:ea typeface="Comic Sans MS"/>
              <a:cs typeface="Comic Sans MS"/>
              <a:sym typeface="Comic Sans MS"/>
            </a:endParaRPr>
          </a:p>
          <a:p>
            <a:pPr marL="0" lvl="0" indent="0" algn="l" rtl="0">
              <a:spcBef>
                <a:spcPts val="0"/>
              </a:spcBef>
              <a:spcAft>
                <a:spcPts val="0"/>
              </a:spcAft>
              <a:buNone/>
            </a:pPr>
            <a:endParaRPr sz="1400">
              <a:latin typeface="Comic Sans MS"/>
              <a:ea typeface="Comic Sans MS"/>
              <a:cs typeface="Comic Sans MS"/>
              <a:sym typeface="Comic Sans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9"/>
          <p:cNvSpPr txBox="1">
            <a:spLocks noGrp="1"/>
          </p:cNvSpPr>
          <p:nvPr>
            <p:ph type="body" idx="1"/>
          </p:nvPr>
        </p:nvSpPr>
        <p:spPr>
          <a:xfrm>
            <a:off x="1506350" y="2101400"/>
            <a:ext cx="1349400" cy="3930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ru">
                <a:latin typeface="Comic Sans MS"/>
                <a:ea typeface="Comic Sans MS"/>
                <a:cs typeface="Comic Sans MS"/>
                <a:sym typeface="Comic Sans MS"/>
              </a:rPr>
              <a:t>Россия (стих)</a:t>
            </a:r>
            <a:endParaRPr>
              <a:latin typeface="Comic Sans MS"/>
              <a:ea typeface="Comic Sans MS"/>
              <a:cs typeface="Comic Sans MS"/>
              <a:sym typeface="Comic Sans MS"/>
            </a:endParaRPr>
          </a:p>
        </p:txBody>
      </p:sp>
      <p:sp>
        <p:nvSpPr>
          <p:cNvPr id="247" name="Google Shape;247;p29"/>
          <p:cNvSpPr txBox="1"/>
          <p:nvPr/>
        </p:nvSpPr>
        <p:spPr>
          <a:xfrm>
            <a:off x="4113900" y="1464050"/>
            <a:ext cx="1815300" cy="393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None/>
            </a:pPr>
            <a:r>
              <a:rPr lang="ru" sz="1300">
                <a:solidFill>
                  <a:schemeClr val="dk2"/>
                </a:solidFill>
                <a:latin typeface="Comic Sans MS"/>
                <a:ea typeface="Comic Sans MS"/>
                <a:cs typeface="Comic Sans MS"/>
                <a:sym typeface="Comic Sans MS"/>
              </a:rPr>
              <a:t>Чехия - Богемия</a:t>
            </a:r>
            <a:endParaRPr sz="1300">
              <a:solidFill>
                <a:schemeClr val="dk2"/>
              </a:solidFill>
              <a:latin typeface="Comic Sans MS"/>
              <a:ea typeface="Comic Sans MS"/>
              <a:cs typeface="Comic Sans MS"/>
              <a:sym typeface="Comic Sans MS"/>
            </a:endParaRPr>
          </a:p>
        </p:txBody>
      </p:sp>
      <p:sp>
        <p:nvSpPr>
          <p:cNvPr id="248" name="Google Shape;248;p29"/>
          <p:cNvSpPr txBox="1"/>
          <p:nvPr/>
        </p:nvSpPr>
        <p:spPr>
          <a:xfrm>
            <a:off x="6652425" y="1464050"/>
            <a:ext cx="1815300" cy="39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ru" sz="1300">
                <a:solidFill>
                  <a:schemeClr val="dk2"/>
                </a:solidFill>
                <a:latin typeface="Comic Sans MS"/>
                <a:ea typeface="Comic Sans MS"/>
                <a:cs typeface="Comic Sans MS"/>
                <a:sym typeface="Comic Sans MS"/>
              </a:rPr>
              <a:t>Россия</a:t>
            </a:r>
            <a:endParaRPr>
              <a:latin typeface="Calibri"/>
              <a:ea typeface="Calibri"/>
              <a:cs typeface="Calibri"/>
              <a:sym typeface="Calibri"/>
            </a:endParaRPr>
          </a:p>
        </p:txBody>
      </p:sp>
      <p:sp>
        <p:nvSpPr>
          <p:cNvPr id="249" name="Google Shape;249;p29"/>
          <p:cNvSpPr txBox="1"/>
          <p:nvPr/>
        </p:nvSpPr>
        <p:spPr>
          <a:xfrm>
            <a:off x="4113900" y="2958650"/>
            <a:ext cx="18153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ru" sz="1300">
                <a:solidFill>
                  <a:schemeClr val="dk2"/>
                </a:solidFill>
                <a:latin typeface="Comic Sans MS"/>
                <a:ea typeface="Comic Sans MS"/>
                <a:cs typeface="Comic Sans MS"/>
                <a:sym typeface="Comic Sans MS"/>
              </a:rPr>
              <a:t>Грузия - Боржоми</a:t>
            </a:r>
            <a:endParaRPr sz="1300">
              <a:solidFill>
                <a:schemeClr val="dk2"/>
              </a:solidFill>
              <a:latin typeface="Comic Sans MS"/>
              <a:ea typeface="Comic Sans MS"/>
              <a:cs typeface="Comic Sans MS"/>
              <a:sym typeface="Comic Sans MS"/>
            </a:endParaRPr>
          </a:p>
        </p:txBody>
      </p:sp>
      <p:sp>
        <p:nvSpPr>
          <p:cNvPr id="250" name="Google Shape;250;p29"/>
          <p:cNvSpPr txBox="1"/>
          <p:nvPr/>
        </p:nvSpPr>
        <p:spPr>
          <a:xfrm>
            <a:off x="6652425" y="2958650"/>
            <a:ext cx="1815300" cy="393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ru" sz="1300">
                <a:solidFill>
                  <a:schemeClr val="dk2"/>
                </a:solidFill>
                <a:latin typeface="Comic Sans MS"/>
                <a:ea typeface="Comic Sans MS"/>
                <a:cs typeface="Comic Sans MS"/>
                <a:sym typeface="Comic Sans MS"/>
              </a:rPr>
              <a:t>Россия</a:t>
            </a:r>
            <a:r>
              <a:rPr lang="ru">
                <a:latin typeface="Calibri"/>
                <a:ea typeface="Calibri"/>
                <a:cs typeface="Calibri"/>
                <a:sym typeface="Calibri"/>
              </a:rPr>
              <a:t> - Урал</a:t>
            </a:r>
            <a:endParaRPr>
              <a:latin typeface="Calibri"/>
              <a:ea typeface="Calibri"/>
              <a:cs typeface="Calibri"/>
              <a:sym typeface="Calibri"/>
            </a:endParaRPr>
          </a:p>
        </p:txBody>
      </p:sp>
      <p:sp>
        <p:nvSpPr>
          <p:cNvPr id="251" name="Google Shape;251;p29"/>
          <p:cNvSpPr txBox="1"/>
          <p:nvPr/>
        </p:nvSpPr>
        <p:spPr>
          <a:xfrm>
            <a:off x="4870450" y="4453250"/>
            <a:ext cx="2818800" cy="393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ru">
                <a:latin typeface="Calibri"/>
                <a:ea typeface="Calibri"/>
                <a:cs typeface="Calibri"/>
                <a:sym typeface="Calibri"/>
              </a:rPr>
              <a:t>Россия -</a:t>
            </a:r>
            <a:r>
              <a:rPr lang="ru" sz="1300">
                <a:solidFill>
                  <a:schemeClr val="dk2"/>
                </a:solidFill>
                <a:latin typeface="Comic Sans MS"/>
                <a:ea typeface="Comic Sans MS"/>
                <a:cs typeface="Comic Sans MS"/>
                <a:sym typeface="Comic Sans MS"/>
              </a:rPr>
              <a:t> </a:t>
            </a:r>
            <a:r>
              <a:rPr lang="ru">
                <a:latin typeface="Calibri"/>
                <a:ea typeface="Calibri"/>
                <a:cs typeface="Calibri"/>
                <a:sym typeface="Calibri"/>
              </a:rPr>
              <a:t>Краснодарский край</a:t>
            </a:r>
            <a:endParaRPr>
              <a:latin typeface="Calibri"/>
              <a:ea typeface="Calibri"/>
              <a:cs typeface="Calibri"/>
              <a:sym typeface="Calibri"/>
            </a:endParaRPr>
          </a:p>
        </p:txBody>
      </p:sp>
      <p:sp>
        <p:nvSpPr>
          <p:cNvPr id="252" name="Google Shape;252;p29"/>
          <p:cNvSpPr txBox="1"/>
          <p:nvPr/>
        </p:nvSpPr>
        <p:spPr>
          <a:xfrm>
            <a:off x="395750" y="3087050"/>
            <a:ext cx="3320700" cy="1630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ru" sz="1300">
                <a:solidFill>
                  <a:schemeClr val="dk2"/>
                </a:solidFill>
                <a:latin typeface="Comic Sans MS"/>
                <a:ea typeface="Comic Sans MS"/>
                <a:cs typeface="Comic Sans MS"/>
                <a:sym typeface="Comic Sans MS"/>
              </a:rPr>
              <a:t>Модель в основном верно определила запрашиваемую страну, но есть и отклонения в виде Чехии и Грузии, С другой стороны Чехия очень похожа на Россию климатом, а Грузия была частью СССР</a:t>
            </a:r>
            <a:endParaRPr sz="1300">
              <a:solidFill>
                <a:schemeClr val="dk2"/>
              </a:solidFill>
              <a:latin typeface="Comic Sans MS"/>
              <a:ea typeface="Comic Sans MS"/>
              <a:cs typeface="Comic Sans MS"/>
              <a:sym typeface="Comic Sans MS"/>
            </a:endParaRPr>
          </a:p>
        </p:txBody>
      </p:sp>
      <p:pic>
        <p:nvPicPr>
          <p:cNvPr id="253" name="Google Shape;253;p29"/>
          <p:cNvPicPr preferRelativeResize="0"/>
          <p:nvPr/>
        </p:nvPicPr>
        <p:blipFill rotWithShape="1">
          <a:blip r:embed="rId3">
            <a:alphaModFix/>
          </a:blip>
          <a:srcRect l="6014" t="3297" r="1022" b="7813"/>
          <a:stretch/>
        </p:blipFill>
        <p:spPr>
          <a:xfrm>
            <a:off x="266400" y="324000"/>
            <a:ext cx="3581999" cy="1778400"/>
          </a:xfrm>
          <a:prstGeom prst="rect">
            <a:avLst/>
          </a:prstGeom>
          <a:noFill/>
          <a:ln>
            <a:noFill/>
          </a:ln>
        </p:spPr>
      </p:pic>
      <p:pic>
        <p:nvPicPr>
          <p:cNvPr id="254" name="Google Shape;254;p29"/>
          <p:cNvPicPr preferRelativeResize="0"/>
          <p:nvPr/>
        </p:nvPicPr>
        <p:blipFill rotWithShape="1">
          <a:blip r:embed="rId4">
            <a:alphaModFix/>
          </a:blip>
          <a:srcRect l="5899" t="3119" r="756" b="8007"/>
          <a:stretch/>
        </p:blipFill>
        <p:spPr>
          <a:xfrm>
            <a:off x="3902400" y="363600"/>
            <a:ext cx="2235600" cy="1101600"/>
          </a:xfrm>
          <a:prstGeom prst="rect">
            <a:avLst/>
          </a:prstGeom>
          <a:noFill/>
          <a:ln>
            <a:noFill/>
          </a:ln>
        </p:spPr>
      </p:pic>
      <p:pic>
        <p:nvPicPr>
          <p:cNvPr id="255" name="Google Shape;255;p29"/>
          <p:cNvPicPr preferRelativeResize="0"/>
          <p:nvPr/>
        </p:nvPicPr>
        <p:blipFill rotWithShape="1">
          <a:blip r:embed="rId5">
            <a:alphaModFix/>
          </a:blip>
          <a:srcRect l="6234" t="3752" r="854" b="8165"/>
          <a:stretch/>
        </p:blipFill>
        <p:spPr>
          <a:xfrm>
            <a:off x="6444000" y="363600"/>
            <a:ext cx="2235600" cy="1101600"/>
          </a:xfrm>
          <a:prstGeom prst="rect">
            <a:avLst/>
          </a:prstGeom>
          <a:noFill/>
          <a:ln>
            <a:noFill/>
          </a:ln>
        </p:spPr>
      </p:pic>
      <p:pic>
        <p:nvPicPr>
          <p:cNvPr id="256" name="Google Shape;256;p29"/>
          <p:cNvPicPr preferRelativeResize="0"/>
          <p:nvPr/>
        </p:nvPicPr>
        <p:blipFill rotWithShape="1">
          <a:blip r:embed="rId6">
            <a:alphaModFix/>
          </a:blip>
          <a:srcRect l="6002" t="3296" r="653" b="8082"/>
          <a:stretch/>
        </p:blipFill>
        <p:spPr>
          <a:xfrm>
            <a:off x="3902400" y="1857600"/>
            <a:ext cx="2235600" cy="1101600"/>
          </a:xfrm>
          <a:prstGeom prst="rect">
            <a:avLst/>
          </a:prstGeom>
          <a:noFill/>
          <a:ln>
            <a:noFill/>
          </a:ln>
        </p:spPr>
      </p:pic>
      <p:pic>
        <p:nvPicPr>
          <p:cNvPr id="257" name="Google Shape;257;p29"/>
          <p:cNvPicPr preferRelativeResize="0"/>
          <p:nvPr/>
        </p:nvPicPr>
        <p:blipFill rotWithShape="1">
          <a:blip r:embed="rId7">
            <a:alphaModFix/>
          </a:blip>
          <a:srcRect l="6187" t="3403" r="1039" b="7975"/>
          <a:stretch/>
        </p:blipFill>
        <p:spPr>
          <a:xfrm>
            <a:off x="6444000" y="1857600"/>
            <a:ext cx="2235600" cy="1101600"/>
          </a:xfrm>
          <a:prstGeom prst="rect">
            <a:avLst/>
          </a:prstGeom>
          <a:noFill/>
          <a:ln>
            <a:noFill/>
          </a:ln>
        </p:spPr>
      </p:pic>
      <p:pic>
        <p:nvPicPr>
          <p:cNvPr id="258" name="Google Shape;258;p29"/>
          <p:cNvPicPr preferRelativeResize="0"/>
          <p:nvPr/>
        </p:nvPicPr>
        <p:blipFill rotWithShape="1">
          <a:blip r:embed="rId8">
            <a:alphaModFix/>
          </a:blip>
          <a:srcRect l="5955" t="3226" r="986" b="7876"/>
          <a:stretch/>
        </p:blipFill>
        <p:spPr>
          <a:xfrm>
            <a:off x="5169600" y="3351600"/>
            <a:ext cx="2235600" cy="1101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Пример 3 (песня)</a:t>
            </a:r>
            <a:endParaRPr/>
          </a:p>
          <a:p>
            <a:pPr marL="0" lvl="0" indent="0" algn="l" rtl="0">
              <a:spcBef>
                <a:spcPts val="0"/>
              </a:spcBef>
              <a:spcAft>
                <a:spcPts val="0"/>
              </a:spcAft>
              <a:buNone/>
            </a:pPr>
            <a:endParaRPr/>
          </a:p>
        </p:txBody>
      </p:sp>
      <p:sp>
        <p:nvSpPr>
          <p:cNvPr id="264" name="Google Shape;264;p30"/>
          <p:cNvSpPr txBox="1">
            <a:spLocks noGrp="1"/>
          </p:cNvSpPr>
          <p:nvPr>
            <p:ph type="body" idx="1"/>
          </p:nvPr>
        </p:nvSpPr>
        <p:spPr>
          <a:xfrm>
            <a:off x="737975" y="14609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000" b="1">
                <a:solidFill>
                  <a:srgbClr val="000000"/>
                </a:solidFill>
                <a:highlight>
                  <a:srgbClr val="FFFFFF"/>
                </a:highlight>
                <a:latin typeface="Comic Sans MS"/>
                <a:ea typeface="Comic Sans MS"/>
                <a:cs typeface="Comic Sans MS"/>
                <a:sym typeface="Comic Sans MS"/>
              </a:rPr>
              <a:t>Чунга-чанга синий небосвод Чунга-чанга лето круглый год Чунга-чанга весело живём Чунга-чанга песенки поём! Чудо-остров, чудо остров, жить на нём легко и просто Жить на нём легко и просто, Чунга-чанга! Наше счастье постоянно — жуй кокосы, ешь бананы Жуй кокосы, ешь бананы, Чунга-чанга! Чунга-чанга места лучше нет Чунга-чанга мы не знаем бед Чунга-чанга кто здесь прожил час Чунга-чанга не покинет нас! Чудо-остров, чудо остров, жить на нём легко и просто Жить на нём легко и просто, Чунга-чанга! Наше счастье постоянно — жуй кокосы, ешь бананы Жуй кокосы, ешь бананы, Чунга-чанга! Чудо-остров, чудо остров, жить на нём легко и просто Жить на нём легко и просто, Чунга-чанга! Наше счастье постоянно — жуй кокосы, ешь бананы Жуй кокосы, ешь бананы, Чунга-чанга! Чунга-чанга!</a:t>
            </a:r>
            <a:endParaRPr sz="1000" b="1">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endParaRPr sz="105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233 Япония - Окинава  With dist=1.28</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59 Сейшелы - Сейшелы With dist=1.28</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90 Аруба - Аруба With dist=1.29</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154 Фиджи - Фиджи With dist=1.29</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400">
                <a:solidFill>
                  <a:srgbClr val="000000"/>
                </a:solidFill>
                <a:highlight>
                  <a:srgbClr val="FFFFFF"/>
                </a:highlight>
                <a:latin typeface="Comic Sans MS"/>
                <a:ea typeface="Comic Sans MS"/>
                <a:cs typeface="Comic Sans MS"/>
                <a:sym typeface="Comic Sans MS"/>
              </a:rPr>
              <a:t>country 91 Багамы - Багамы With dist=1.30</a:t>
            </a:r>
            <a:endParaRPr sz="14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endParaRPr sz="1050">
              <a:solidFill>
                <a:srgbClr val="000000"/>
              </a:solidFill>
              <a:highlight>
                <a:srgbClr val="FFFFFF"/>
              </a:highlight>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1"/>
          <p:cNvPicPr preferRelativeResize="0"/>
          <p:nvPr/>
        </p:nvPicPr>
        <p:blipFill>
          <a:blip r:embed="rId3">
            <a:alphaModFix/>
          </a:blip>
          <a:stretch>
            <a:fillRect/>
          </a:stretch>
        </p:blipFill>
        <p:spPr>
          <a:xfrm>
            <a:off x="447575" y="479575"/>
            <a:ext cx="3493076" cy="1790500"/>
          </a:xfrm>
          <a:prstGeom prst="rect">
            <a:avLst/>
          </a:prstGeom>
          <a:noFill/>
          <a:ln>
            <a:noFill/>
          </a:ln>
        </p:spPr>
      </p:pic>
      <p:sp>
        <p:nvSpPr>
          <p:cNvPr id="270" name="Google Shape;270;p31"/>
          <p:cNvSpPr txBox="1"/>
          <p:nvPr/>
        </p:nvSpPr>
        <p:spPr>
          <a:xfrm>
            <a:off x="1549725" y="2308075"/>
            <a:ext cx="11364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a:solidFill>
                  <a:schemeClr val="dk2"/>
                </a:solidFill>
                <a:latin typeface="Comic Sans MS"/>
                <a:ea typeface="Comic Sans MS"/>
                <a:cs typeface="Comic Sans MS"/>
                <a:sym typeface="Comic Sans MS"/>
              </a:rPr>
              <a:t>Чунга-чанга</a:t>
            </a:r>
            <a:endParaRPr sz="1300">
              <a:solidFill>
                <a:schemeClr val="dk2"/>
              </a:solidFill>
              <a:latin typeface="Comic Sans MS"/>
              <a:ea typeface="Comic Sans MS"/>
              <a:cs typeface="Comic Sans MS"/>
              <a:sym typeface="Comic Sans MS"/>
            </a:endParaRPr>
          </a:p>
        </p:txBody>
      </p:sp>
      <p:pic>
        <p:nvPicPr>
          <p:cNvPr id="271" name="Google Shape;271;p31"/>
          <p:cNvPicPr preferRelativeResize="0"/>
          <p:nvPr/>
        </p:nvPicPr>
        <p:blipFill>
          <a:blip r:embed="rId4">
            <a:alphaModFix/>
          </a:blip>
          <a:stretch>
            <a:fillRect/>
          </a:stretch>
        </p:blipFill>
        <p:spPr>
          <a:xfrm>
            <a:off x="4202075" y="479563"/>
            <a:ext cx="2193825" cy="1096913"/>
          </a:xfrm>
          <a:prstGeom prst="rect">
            <a:avLst/>
          </a:prstGeom>
          <a:noFill/>
          <a:ln>
            <a:noFill/>
          </a:ln>
        </p:spPr>
      </p:pic>
      <p:pic>
        <p:nvPicPr>
          <p:cNvPr id="272" name="Google Shape;272;p31"/>
          <p:cNvPicPr preferRelativeResize="0"/>
          <p:nvPr/>
        </p:nvPicPr>
        <p:blipFill>
          <a:blip r:embed="rId5">
            <a:alphaModFix/>
          </a:blip>
          <a:stretch>
            <a:fillRect/>
          </a:stretch>
        </p:blipFill>
        <p:spPr>
          <a:xfrm>
            <a:off x="6573000" y="453598"/>
            <a:ext cx="2193826" cy="1106700"/>
          </a:xfrm>
          <a:prstGeom prst="rect">
            <a:avLst/>
          </a:prstGeom>
          <a:noFill/>
          <a:ln>
            <a:noFill/>
          </a:ln>
        </p:spPr>
      </p:pic>
      <p:pic>
        <p:nvPicPr>
          <p:cNvPr id="273" name="Google Shape;273;p31"/>
          <p:cNvPicPr preferRelativeResize="0"/>
          <p:nvPr/>
        </p:nvPicPr>
        <p:blipFill>
          <a:blip r:embed="rId6">
            <a:alphaModFix/>
          </a:blip>
          <a:stretch>
            <a:fillRect/>
          </a:stretch>
        </p:blipFill>
        <p:spPr>
          <a:xfrm>
            <a:off x="4152300" y="1889862"/>
            <a:ext cx="2293365" cy="1169225"/>
          </a:xfrm>
          <a:prstGeom prst="rect">
            <a:avLst/>
          </a:prstGeom>
          <a:noFill/>
          <a:ln>
            <a:noFill/>
          </a:ln>
        </p:spPr>
      </p:pic>
      <p:pic>
        <p:nvPicPr>
          <p:cNvPr id="274" name="Google Shape;274;p31"/>
          <p:cNvPicPr preferRelativeResize="0"/>
          <p:nvPr/>
        </p:nvPicPr>
        <p:blipFill>
          <a:blip r:embed="rId7">
            <a:alphaModFix/>
          </a:blip>
          <a:stretch>
            <a:fillRect/>
          </a:stretch>
        </p:blipFill>
        <p:spPr>
          <a:xfrm>
            <a:off x="6584650" y="1926025"/>
            <a:ext cx="2242107" cy="1133075"/>
          </a:xfrm>
          <a:prstGeom prst="rect">
            <a:avLst/>
          </a:prstGeom>
          <a:noFill/>
          <a:ln>
            <a:noFill/>
          </a:ln>
        </p:spPr>
      </p:pic>
      <p:pic>
        <p:nvPicPr>
          <p:cNvPr id="275" name="Google Shape;275;p31"/>
          <p:cNvPicPr preferRelativeResize="0"/>
          <p:nvPr/>
        </p:nvPicPr>
        <p:blipFill>
          <a:blip r:embed="rId8">
            <a:alphaModFix/>
          </a:blip>
          <a:stretch>
            <a:fillRect/>
          </a:stretch>
        </p:blipFill>
        <p:spPr>
          <a:xfrm>
            <a:off x="6586615" y="3375750"/>
            <a:ext cx="2166598" cy="1096900"/>
          </a:xfrm>
          <a:prstGeom prst="rect">
            <a:avLst/>
          </a:prstGeom>
          <a:noFill/>
          <a:ln>
            <a:noFill/>
          </a:ln>
        </p:spPr>
      </p:pic>
      <p:sp>
        <p:nvSpPr>
          <p:cNvPr id="276" name="Google Shape;276;p31"/>
          <p:cNvSpPr txBox="1"/>
          <p:nvPr/>
        </p:nvSpPr>
        <p:spPr>
          <a:xfrm>
            <a:off x="4528875" y="1560300"/>
            <a:ext cx="17379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a:solidFill>
                  <a:schemeClr val="dk2"/>
                </a:solidFill>
                <a:latin typeface="Comic Sans MS"/>
                <a:ea typeface="Comic Sans MS"/>
                <a:cs typeface="Comic Sans MS"/>
                <a:sym typeface="Comic Sans MS"/>
              </a:rPr>
              <a:t>Япония - Окинава</a:t>
            </a:r>
            <a:endParaRPr/>
          </a:p>
        </p:txBody>
      </p:sp>
      <p:sp>
        <p:nvSpPr>
          <p:cNvPr id="277" name="Google Shape;277;p31"/>
          <p:cNvSpPr txBox="1"/>
          <p:nvPr/>
        </p:nvSpPr>
        <p:spPr>
          <a:xfrm>
            <a:off x="7237100" y="1560300"/>
            <a:ext cx="9372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a:solidFill>
                  <a:schemeClr val="dk2"/>
                </a:solidFill>
                <a:latin typeface="Comic Sans MS"/>
                <a:ea typeface="Comic Sans MS"/>
                <a:cs typeface="Comic Sans MS"/>
                <a:sym typeface="Comic Sans MS"/>
              </a:rPr>
              <a:t>Сейшелы</a:t>
            </a:r>
            <a:endParaRPr/>
          </a:p>
        </p:txBody>
      </p:sp>
      <p:sp>
        <p:nvSpPr>
          <p:cNvPr id="278" name="Google Shape;278;p31"/>
          <p:cNvSpPr txBox="1"/>
          <p:nvPr/>
        </p:nvSpPr>
        <p:spPr>
          <a:xfrm>
            <a:off x="4995650" y="3059100"/>
            <a:ext cx="937200" cy="36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ru" sz="1300">
                <a:solidFill>
                  <a:schemeClr val="dk2"/>
                </a:solidFill>
                <a:latin typeface="Comic Sans MS"/>
                <a:ea typeface="Comic Sans MS"/>
                <a:cs typeface="Comic Sans MS"/>
                <a:sym typeface="Comic Sans MS"/>
              </a:rPr>
              <a:t>Акуба</a:t>
            </a:r>
            <a:endParaRPr sz="1300">
              <a:solidFill>
                <a:schemeClr val="dk2"/>
              </a:solidFill>
              <a:latin typeface="Comic Sans MS"/>
              <a:ea typeface="Comic Sans MS"/>
              <a:cs typeface="Comic Sans MS"/>
              <a:sym typeface="Comic Sans MS"/>
            </a:endParaRPr>
          </a:p>
        </p:txBody>
      </p:sp>
      <p:sp>
        <p:nvSpPr>
          <p:cNvPr id="279" name="Google Shape;279;p31"/>
          <p:cNvSpPr txBox="1"/>
          <p:nvPr/>
        </p:nvSpPr>
        <p:spPr>
          <a:xfrm>
            <a:off x="7304613" y="3006750"/>
            <a:ext cx="9372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a:solidFill>
                  <a:schemeClr val="dk2"/>
                </a:solidFill>
                <a:latin typeface="Comic Sans MS"/>
                <a:ea typeface="Comic Sans MS"/>
                <a:cs typeface="Comic Sans MS"/>
                <a:sym typeface="Comic Sans MS"/>
              </a:rPr>
              <a:t>Фиджи</a:t>
            </a:r>
            <a:endParaRPr/>
          </a:p>
        </p:txBody>
      </p:sp>
      <p:sp>
        <p:nvSpPr>
          <p:cNvPr id="280" name="Google Shape;280;p31"/>
          <p:cNvSpPr txBox="1"/>
          <p:nvPr/>
        </p:nvSpPr>
        <p:spPr>
          <a:xfrm>
            <a:off x="7334138" y="4503375"/>
            <a:ext cx="937200" cy="3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300">
                <a:solidFill>
                  <a:schemeClr val="dk2"/>
                </a:solidFill>
                <a:latin typeface="Comic Sans MS"/>
                <a:ea typeface="Comic Sans MS"/>
                <a:cs typeface="Comic Sans MS"/>
                <a:sym typeface="Comic Sans MS"/>
              </a:rPr>
              <a:t>Багамы</a:t>
            </a:r>
            <a:endParaRPr sz="1300">
              <a:solidFill>
                <a:schemeClr val="dk2"/>
              </a:solidFill>
              <a:latin typeface="Comic Sans MS"/>
              <a:ea typeface="Comic Sans MS"/>
              <a:cs typeface="Comic Sans MS"/>
              <a:sym typeface="Comic Sans MS"/>
            </a:endParaRPr>
          </a:p>
        </p:txBody>
      </p:sp>
      <p:sp>
        <p:nvSpPr>
          <p:cNvPr id="281" name="Google Shape;281;p31"/>
          <p:cNvSpPr txBox="1"/>
          <p:nvPr/>
        </p:nvSpPr>
        <p:spPr>
          <a:xfrm>
            <a:off x="496563" y="2619050"/>
            <a:ext cx="3395100" cy="182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ru" sz="1300">
                <a:solidFill>
                  <a:schemeClr val="dk2"/>
                </a:solidFill>
                <a:latin typeface="Comic Sans MS"/>
                <a:ea typeface="Comic Sans MS"/>
                <a:cs typeface="Comic Sans MS"/>
                <a:sym typeface="Comic Sans MS"/>
              </a:rPr>
              <a:t>На данных облаках слов видно что часто повторяется слово “остров” в текстах. Они схожи в этом и отсутствие других таких же слов в текстах доказывает это. Соответственно, остальных схожих признаков у данных стран нет. Другими словами, эти страны и регионы были рекомендуемы исключительно потому что они острова, как и чунга чанга.</a:t>
            </a:r>
            <a:endParaRPr sz="1300">
              <a:solidFill>
                <a:schemeClr val="dk2"/>
              </a:solidFill>
              <a:latin typeface="Comic Sans MS"/>
              <a:ea typeface="Comic Sans MS"/>
              <a:cs typeface="Comic Sans MS"/>
              <a:sym typeface="Comic Sans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4"/>
          <p:cNvSpPr txBox="1">
            <a:spLocks noGrp="1"/>
          </p:cNvSpPr>
          <p:nvPr>
            <p:ph type="title"/>
          </p:nvPr>
        </p:nvSpPr>
        <p:spPr>
          <a:xfrm>
            <a:off x="819150" y="3733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Описание проблемы</a:t>
            </a:r>
            <a:endParaRPr/>
          </a:p>
        </p:txBody>
      </p:sp>
      <p:sp>
        <p:nvSpPr>
          <p:cNvPr id="141" name="Google Shape;141;p14"/>
          <p:cNvSpPr txBox="1">
            <a:spLocks noGrp="1"/>
          </p:cNvSpPr>
          <p:nvPr>
            <p:ph type="body" idx="1"/>
          </p:nvPr>
        </p:nvSpPr>
        <p:spPr>
          <a:xfrm>
            <a:off x="728725" y="1056675"/>
            <a:ext cx="3078600" cy="218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800">
                <a:solidFill>
                  <a:srgbClr val="000000"/>
                </a:solidFill>
                <a:latin typeface="Comic Sans MS"/>
                <a:ea typeface="Comic Sans MS"/>
                <a:cs typeface="Comic Sans MS"/>
                <a:sym typeface="Comic Sans MS"/>
              </a:rPr>
              <a:t>Клиент турагентства не всегда может сформулировать свои желания по выбору страны для путешествия, но может описать, какого вида отдых он хочет. </a:t>
            </a:r>
            <a:endParaRPr sz="1800">
              <a:solidFill>
                <a:srgbClr val="000000"/>
              </a:solidFill>
              <a:latin typeface="Comic Sans MS"/>
              <a:ea typeface="Comic Sans MS"/>
              <a:cs typeface="Comic Sans MS"/>
              <a:sym typeface="Comic Sans MS"/>
            </a:endParaRPr>
          </a:p>
          <a:p>
            <a:pPr marL="0" lvl="0" indent="0" algn="l" rtl="0">
              <a:spcBef>
                <a:spcPts val="1600"/>
              </a:spcBef>
              <a:spcAft>
                <a:spcPts val="0"/>
              </a:spcAft>
              <a:buNone/>
            </a:pPr>
            <a:r>
              <a:rPr lang="ru" sz="1800">
                <a:solidFill>
                  <a:srgbClr val="000000"/>
                </a:solidFill>
                <a:latin typeface="Comic Sans MS"/>
                <a:ea typeface="Comic Sans MS"/>
                <a:cs typeface="Comic Sans MS"/>
                <a:sym typeface="Comic Sans MS"/>
              </a:rPr>
              <a:t>А что если мы подберем ему страну по его описанию?</a:t>
            </a:r>
            <a:endParaRPr sz="1800">
              <a:solidFill>
                <a:srgbClr val="000000"/>
              </a:solidFill>
              <a:latin typeface="Comic Sans MS"/>
              <a:ea typeface="Comic Sans MS"/>
              <a:cs typeface="Comic Sans MS"/>
              <a:sym typeface="Comic Sans MS"/>
            </a:endParaRPr>
          </a:p>
          <a:p>
            <a:pPr marL="0" lvl="0" indent="0" algn="l" rtl="0">
              <a:spcBef>
                <a:spcPts val="1600"/>
              </a:spcBef>
              <a:spcAft>
                <a:spcPts val="0"/>
              </a:spcAft>
              <a:buNone/>
            </a:pPr>
            <a:br>
              <a:rPr lang="ru" sz="1500" b="1">
                <a:solidFill>
                  <a:srgbClr val="000000"/>
                </a:solidFill>
                <a:highlight>
                  <a:srgbClr val="FFFFFF"/>
                </a:highlight>
              </a:rPr>
            </a:br>
            <a:endParaRPr sz="1500" b="1">
              <a:solidFill>
                <a:srgbClr val="000000"/>
              </a:solidFill>
              <a:highlight>
                <a:srgbClr val="FFFFFF"/>
              </a:highlight>
            </a:endParaRPr>
          </a:p>
          <a:p>
            <a:pPr marL="0" lvl="0" indent="0" algn="l" rtl="0">
              <a:spcBef>
                <a:spcPts val="1600"/>
              </a:spcBef>
              <a:spcAft>
                <a:spcPts val="0"/>
              </a:spcAft>
              <a:buClr>
                <a:schemeClr val="dk1"/>
              </a:buClr>
              <a:buSzPts val="1100"/>
              <a:buFont typeface="Arial"/>
              <a:buNone/>
            </a:pPr>
            <a:endParaRPr sz="1550">
              <a:solidFill>
                <a:schemeClr val="dk1"/>
              </a:solidFill>
              <a:highlight>
                <a:srgbClr val="FFFFFF"/>
              </a:highlight>
            </a:endParaRPr>
          </a:p>
          <a:p>
            <a:pPr marL="0" lvl="0" indent="0" algn="l" rtl="0">
              <a:spcBef>
                <a:spcPts val="1600"/>
              </a:spcBef>
              <a:spcAft>
                <a:spcPts val="1600"/>
              </a:spcAft>
              <a:buNone/>
            </a:pPr>
            <a:endParaRPr sz="1250">
              <a:solidFill>
                <a:schemeClr val="dk1"/>
              </a:solidFill>
              <a:latin typeface="Roboto"/>
              <a:ea typeface="Roboto"/>
              <a:cs typeface="Roboto"/>
              <a:sym typeface="Roboto"/>
            </a:endParaRPr>
          </a:p>
        </p:txBody>
      </p:sp>
      <p:pic>
        <p:nvPicPr>
          <p:cNvPr id="142" name="Google Shape;142;p14"/>
          <p:cNvPicPr preferRelativeResize="0"/>
          <p:nvPr/>
        </p:nvPicPr>
        <p:blipFill>
          <a:blip r:embed="rId3">
            <a:alphaModFix/>
          </a:blip>
          <a:stretch>
            <a:fillRect/>
          </a:stretch>
        </p:blipFill>
        <p:spPr>
          <a:xfrm>
            <a:off x="4028325" y="1321450"/>
            <a:ext cx="4573625" cy="30384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2"/>
          <p:cNvSpPr txBox="1">
            <a:spLocks noGrp="1"/>
          </p:cNvSpPr>
          <p:nvPr>
            <p:ph type="title"/>
          </p:nvPr>
        </p:nvSpPr>
        <p:spPr>
          <a:xfrm>
            <a:off x="819150" y="434725"/>
            <a:ext cx="7505700" cy="56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Описание сценария работы с системой</a:t>
            </a:r>
            <a:endParaRPr/>
          </a:p>
        </p:txBody>
      </p:sp>
      <p:sp>
        <p:nvSpPr>
          <p:cNvPr id="287" name="Google Shape;287;p32"/>
          <p:cNvSpPr/>
          <p:nvPr/>
        </p:nvSpPr>
        <p:spPr>
          <a:xfrm>
            <a:off x="2235975" y="1158575"/>
            <a:ext cx="4553100" cy="885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ru" sz="1200">
                <a:highlight>
                  <a:srgbClr val="FFFFFF"/>
                </a:highlight>
                <a:latin typeface="Comic Sans MS"/>
                <a:ea typeface="Comic Sans MS"/>
                <a:cs typeface="Comic Sans MS"/>
                <a:sym typeface="Comic Sans MS"/>
              </a:rPr>
              <a:t>Пользователь пишет, какие условия он хочет, т.е. погода, ландшафт, наличие достопримечательностей, природные объекты</a:t>
            </a:r>
            <a:endParaRPr sz="1000"/>
          </a:p>
        </p:txBody>
      </p:sp>
      <p:sp>
        <p:nvSpPr>
          <p:cNvPr id="288" name="Google Shape;288;p32"/>
          <p:cNvSpPr/>
          <p:nvPr/>
        </p:nvSpPr>
        <p:spPr>
          <a:xfrm>
            <a:off x="2663925" y="2331875"/>
            <a:ext cx="3697200" cy="848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ru" sz="1600">
                <a:highlight>
                  <a:srgbClr val="FFFFFF"/>
                </a:highlight>
                <a:latin typeface="Comic Sans MS"/>
                <a:ea typeface="Comic Sans MS"/>
                <a:cs typeface="Comic Sans MS"/>
                <a:sym typeface="Comic Sans MS"/>
              </a:rPr>
              <a:t>Модель сравнивает текст пользователя с описаниями стран</a:t>
            </a:r>
            <a:endParaRPr/>
          </a:p>
        </p:txBody>
      </p:sp>
      <p:sp>
        <p:nvSpPr>
          <p:cNvPr id="289" name="Google Shape;289;p32"/>
          <p:cNvSpPr/>
          <p:nvPr/>
        </p:nvSpPr>
        <p:spPr>
          <a:xfrm>
            <a:off x="2040375" y="3468275"/>
            <a:ext cx="4944300" cy="708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ru">
                <a:highlight>
                  <a:srgbClr val="FFFFFF"/>
                </a:highlight>
                <a:latin typeface="Comic Sans MS"/>
                <a:ea typeface="Comic Sans MS"/>
                <a:cs typeface="Comic Sans MS"/>
                <a:sym typeface="Comic Sans MS"/>
              </a:rPr>
              <a:t>Пользователь получает топ наиболее соответствующих своему запросу туристических стран</a:t>
            </a:r>
            <a:endParaRPr/>
          </a:p>
        </p:txBody>
      </p:sp>
      <p:cxnSp>
        <p:nvCxnSpPr>
          <p:cNvPr id="290" name="Google Shape;290;p32"/>
          <p:cNvCxnSpPr>
            <a:stCxn id="287" idx="2"/>
            <a:endCxn id="288" idx="0"/>
          </p:cNvCxnSpPr>
          <p:nvPr/>
        </p:nvCxnSpPr>
        <p:spPr>
          <a:xfrm>
            <a:off x="4512525" y="2044175"/>
            <a:ext cx="0" cy="287700"/>
          </a:xfrm>
          <a:prstGeom prst="straightConnector1">
            <a:avLst/>
          </a:prstGeom>
          <a:noFill/>
          <a:ln w="9525" cap="flat" cmpd="sng">
            <a:solidFill>
              <a:schemeClr val="dk2"/>
            </a:solidFill>
            <a:prstDash val="solid"/>
            <a:round/>
            <a:headEnd type="none" w="med" len="med"/>
            <a:tailEnd type="triangle" w="med" len="med"/>
          </a:ln>
        </p:spPr>
      </p:cxnSp>
      <p:cxnSp>
        <p:nvCxnSpPr>
          <p:cNvPr id="291" name="Google Shape;291;p32"/>
          <p:cNvCxnSpPr>
            <a:stCxn id="288" idx="2"/>
            <a:endCxn id="289" idx="0"/>
          </p:cNvCxnSpPr>
          <p:nvPr/>
        </p:nvCxnSpPr>
        <p:spPr>
          <a:xfrm>
            <a:off x="4512525" y="3180575"/>
            <a:ext cx="0" cy="2877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Итоги</a:t>
            </a:r>
            <a:endParaRPr/>
          </a:p>
        </p:txBody>
      </p:sp>
      <p:sp>
        <p:nvSpPr>
          <p:cNvPr id="297" name="Google Shape;297;p33"/>
          <p:cNvSpPr txBox="1">
            <a:spLocks noGrp="1"/>
          </p:cNvSpPr>
          <p:nvPr>
            <p:ph type="body" idx="1"/>
          </p:nvPr>
        </p:nvSpPr>
        <p:spPr>
          <a:xfrm>
            <a:off x="819150" y="1667675"/>
            <a:ext cx="7505700" cy="283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600">
                <a:solidFill>
                  <a:srgbClr val="000000"/>
                </a:solidFill>
                <a:latin typeface="Comic Sans MS"/>
                <a:ea typeface="Comic Sans MS"/>
                <a:cs typeface="Comic Sans MS"/>
                <a:sym typeface="Comic Sans MS"/>
              </a:rPr>
              <a:t>В результате мы получили программный продукт, который обрабатывает запросы с описанием желаемого отдыха и выдает список стран (или регионов), которые могут подойти для этой цели.</a:t>
            </a:r>
            <a:endParaRPr sz="1600">
              <a:solidFill>
                <a:srgbClr val="000000"/>
              </a:solidFill>
              <a:latin typeface="Comic Sans MS"/>
              <a:ea typeface="Comic Sans MS"/>
              <a:cs typeface="Comic Sans MS"/>
              <a:sym typeface="Comic Sans MS"/>
            </a:endParaRPr>
          </a:p>
          <a:p>
            <a:pPr marL="0" lvl="0" indent="0" algn="l" rtl="0">
              <a:spcBef>
                <a:spcPts val="1600"/>
              </a:spcBef>
              <a:spcAft>
                <a:spcPts val="1600"/>
              </a:spcAft>
              <a:buNone/>
            </a:pPr>
            <a:r>
              <a:rPr lang="ru" sz="1600">
                <a:solidFill>
                  <a:srgbClr val="000000"/>
                </a:solidFill>
                <a:latin typeface="Comic Sans MS"/>
                <a:ea typeface="Comic Sans MS"/>
                <a:cs typeface="Comic Sans MS"/>
                <a:sym typeface="Comic Sans MS"/>
              </a:rPr>
              <a:t>Наша гипотеза о том, что можно определить страну или регион по их художественному описанию частично подтвердилась. Для запроса находятся описания стран, содержащие похожие слова, но есть некоторые страны, описание которых больше соответствует запросу. </a:t>
            </a:r>
            <a:endParaRPr sz="1600">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ru" sz="2400"/>
              <a:t>Обоснование актуальности</a:t>
            </a:r>
            <a:endParaRPr sz="2400"/>
          </a:p>
        </p:txBody>
      </p:sp>
      <p:sp>
        <p:nvSpPr>
          <p:cNvPr id="148" name="Google Shape;148;p15"/>
          <p:cNvSpPr txBox="1">
            <a:spLocks noGrp="1"/>
          </p:cNvSpPr>
          <p:nvPr>
            <p:ph type="body" idx="1"/>
          </p:nvPr>
        </p:nvSpPr>
        <p:spPr>
          <a:xfrm>
            <a:off x="767800" y="1689875"/>
            <a:ext cx="5852400" cy="273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600">
                <a:solidFill>
                  <a:srgbClr val="000000"/>
                </a:solidFill>
                <a:latin typeface="Comic Sans MS"/>
                <a:ea typeface="Comic Sans MS"/>
                <a:cs typeface="Comic Sans MS"/>
                <a:sym typeface="Comic Sans MS"/>
              </a:rPr>
              <a:t>В наше стремительное время, когда информации становится слишком много, совершенно нет времени смотреть множество описаний стран, в которые человек хотел бы поехать в предстоящем отпуске. Туроператоры же могут подобрать отдых неправильно. Наш программный продукт сможет помочь подобрать страну для отдыха тому, кто хочет поехать в отпуск, но не знает куда. Таким средством могут пользоваться как турагенты, так и  обычные люди.</a:t>
            </a:r>
            <a:endParaRPr sz="1600">
              <a:solidFill>
                <a:srgbClr val="000000"/>
              </a:solidFill>
              <a:latin typeface="Comic Sans MS"/>
              <a:ea typeface="Comic Sans MS"/>
              <a:cs typeface="Comic Sans MS"/>
              <a:sym typeface="Comic Sans MS"/>
            </a:endParaRPr>
          </a:p>
        </p:txBody>
      </p:sp>
      <p:pic>
        <p:nvPicPr>
          <p:cNvPr id="149" name="Google Shape;149;p15"/>
          <p:cNvPicPr preferRelativeResize="0"/>
          <p:nvPr/>
        </p:nvPicPr>
        <p:blipFill>
          <a:blip r:embed="rId3">
            <a:alphaModFix/>
          </a:blip>
          <a:stretch>
            <a:fillRect/>
          </a:stretch>
        </p:blipFill>
        <p:spPr>
          <a:xfrm>
            <a:off x="6620200" y="1945825"/>
            <a:ext cx="2219000" cy="2219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body" idx="1"/>
          </p:nvPr>
        </p:nvSpPr>
        <p:spPr>
          <a:xfrm>
            <a:off x="728700" y="1249250"/>
            <a:ext cx="7782000" cy="301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sz="1600">
                <a:solidFill>
                  <a:srgbClr val="000000"/>
                </a:solidFill>
                <a:highlight>
                  <a:srgbClr val="FFFFFF"/>
                </a:highlight>
                <a:latin typeface="Comic Sans MS"/>
                <a:ea typeface="Comic Sans MS"/>
                <a:cs typeface="Comic Sans MS"/>
                <a:sym typeface="Comic Sans MS"/>
              </a:rPr>
              <a:t>Данные: набор (корпус) текстов с описаниями стран, текст задаваемый пользователем с описание желаемого отдыха.</a:t>
            </a:r>
            <a:endParaRPr sz="16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600">
                <a:solidFill>
                  <a:srgbClr val="000000"/>
                </a:solidFill>
                <a:highlight>
                  <a:srgbClr val="FFFFFF"/>
                </a:highlight>
                <a:latin typeface="Comic Sans MS"/>
                <a:ea typeface="Comic Sans MS"/>
                <a:cs typeface="Comic Sans MS"/>
                <a:sym typeface="Comic Sans MS"/>
              </a:rPr>
              <a:t>Найти: для задаваемого текстового сообщения найти ближайшие тексты из исходного набора данных.</a:t>
            </a:r>
            <a:endParaRPr sz="1600">
              <a:solidFill>
                <a:srgbClr val="000000"/>
              </a:solidFill>
              <a:highlight>
                <a:srgbClr val="FFFFFF"/>
              </a:highlight>
              <a:latin typeface="Comic Sans MS"/>
              <a:ea typeface="Comic Sans MS"/>
              <a:cs typeface="Comic Sans MS"/>
              <a:sym typeface="Comic Sans MS"/>
            </a:endParaRPr>
          </a:p>
          <a:p>
            <a:pPr marL="0" lvl="0" indent="0" algn="l" rtl="0">
              <a:spcBef>
                <a:spcPts val="0"/>
              </a:spcBef>
              <a:spcAft>
                <a:spcPts val="0"/>
              </a:spcAft>
              <a:buNone/>
            </a:pPr>
            <a:r>
              <a:rPr lang="ru" sz="1600">
                <a:solidFill>
                  <a:srgbClr val="000000"/>
                </a:solidFill>
                <a:latin typeface="Comic Sans MS"/>
                <a:ea typeface="Comic Sans MS"/>
                <a:cs typeface="Comic Sans MS"/>
                <a:sym typeface="Comic Sans MS"/>
              </a:rPr>
              <a:t>Тексты считаются похожими, если описание страны соответствует описанию клиента или художественному описанию страны из входящего сообщения.</a:t>
            </a:r>
            <a:endParaRPr sz="1600">
              <a:solidFill>
                <a:srgbClr val="000000"/>
              </a:solidFill>
              <a:latin typeface="Comic Sans MS"/>
              <a:ea typeface="Comic Sans MS"/>
              <a:cs typeface="Comic Sans MS"/>
              <a:sym typeface="Comic Sans MS"/>
            </a:endParaRPr>
          </a:p>
          <a:p>
            <a:pPr marL="0" lvl="0" indent="0" algn="l" rtl="0">
              <a:spcBef>
                <a:spcPts val="0"/>
              </a:spcBef>
              <a:spcAft>
                <a:spcPts val="0"/>
              </a:spcAft>
              <a:buNone/>
            </a:pPr>
            <a:r>
              <a:rPr lang="ru" sz="1600">
                <a:solidFill>
                  <a:srgbClr val="000000"/>
                </a:solidFill>
                <a:latin typeface="Comic Sans MS"/>
                <a:ea typeface="Comic Sans MS"/>
                <a:cs typeface="Comic Sans MS"/>
                <a:sym typeface="Comic Sans MS"/>
              </a:rPr>
              <a:t>Наша цель - разработать программный продукт, подбирающий клиенту список наиболее подходящих для отдыха стран, соответствующих его запросам.</a:t>
            </a:r>
            <a:endParaRPr sz="1600">
              <a:latin typeface="Comic Sans MS"/>
              <a:ea typeface="Comic Sans MS"/>
              <a:cs typeface="Comic Sans MS"/>
              <a:sym typeface="Comic Sans MS"/>
            </a:endParaRPr>
          </a:p>
          <a:p>
            <a:pPr marL="0" lvl="0" indent="0" algn="l" rtl="0">
              <a:spcBef>
                <a:spcPts val="0"/>
              </a:spcBef>
              <a:spcAft>
                <a:spcPts val="1600"/>
              </a:spcAft>
              <a:buNone/>
            </a:pPr>
            <a:r>
              <a:rPr lang="ru" sz="1600">
                <a:solidFill>
                  <a:srgbClr val="000000"/>
                </a:solidFill>
                <a:latin typeface="Comic Sans MS"/>
                <a:ea typeface="Comic Sans MS"/>
                <a:cs typeface="Comic Sans MS"/>
                <a:sym typeface="Comic Sans MS"/>
              </a:rPr>
              <a:t>Гипотеза - можно ли определить страну или регион по их художественному описанию?</a:t>
            </a:r>
            <a:endParaRPr sz="1600">
              <a:solidFill>
                <a:srgbClr val="000000"/>
              </a:solidFill>
              <a:latin typeface="Comic Sans MS"/>
              <a:ea typeface="Comic Sans MS"/>
              <a:cs typeface="Comic Sans MS"/>
              <a:sym typeface="Comic Sans MS"/>
            </a:endParaRPr>
          </a:p>
        </p:txBody>
      </p:sp>
      <p:sp>
        <p:nvSpPr>
          <p:cNvPr id="155" name="Google Shape;155;p16"/>
          <p:cNvSpPr txBox="1"/>
          <p:nvPr/>
        </p:nvSpPr>
        <p:spPr>
          <a:xfrm>
            <a:off x="633300" y="506850"/>
            <a:ext cx="7371300" cy="55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2800">
                <a:solidFill>
                  <a:schemeClr val="lt1"/>
                </a:solidFill>
              </a:rPr>
              <a:t>Цель</a:t>
            </a:r>
            <a:endParaRPr sz="28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855850" y="1007025"/>
            <a:ext cx="7505700" cy="585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Задачи</a:t>
            </a:r>
            <a:endParaRPr/>
          </a:p>
        </p:txBody>
      </p:sp>
      <p:sp>
        <p:nvSpPr>
          <p:cNvPr id="161" name="Google Shape;161;p17"/>
          <p:cNvSpPr txBox="1">
            <a:spLocks noGrp="1"/>
          </p:cNvSpPr>
          <p:nvPr>
            <p:ph type="body" idx="1"/>
          </p:nvPr>
        </p:nvSpPr>
        <p:spPr>
          <a:xfrm>
            <a:off x="578050" y="1679300"/>
            <a:ext cx="4585500" cy="2448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Font typeface="Comic Sans MS"/>
              <a:buAutoNum type="arabicPeriod"/>
            </a:pPr>
            <a:r>
              <a:rPr lang="ru" sz="1600">
                <a:latin typeface="Comic Sans MS"/>
                <a:ea typeface="Comic Sans MS"/>
                <a:cs typeface="Comic Sans MS"/>
                <a:sym typeface="Comic Sans MS"/>
              </a:rPr>
              <a:t>Разработать требования к своему датасету</a:t>
            </a:r>
            <a:endParaRPr sz="1600">
              <a:latin typeface="Comic Sans MS"/>
              <a:ea typeface="Comic Sans MS"/>
              <a:cs typeface="Comic Sans MS"/>
              <a:sym typeface="Comic Sans MS"/>
            </a:endParaRPr>
          </a:p>
          <a:p>
            <a:pPr marL="457200" lvl="0" indent="-330200" algn="l" rtl="0">
              <a:spcBef>
                <a:spcPts val="0"/>
              </a:spcBef>
              <a:spcAft>
                <a:spcPts val="0"/>
              </a:spcAft>
              <a:buSzPts val="1600"/>
              <a:buFont typeface="Comic Sans MS"/>
              <a:buAutoNum type="arabicPeriod"/>
            </a:pPr>
            <a:r>
              <a:rPr lang="ru" sz="1600">
                <a:latin typeface="Comic Sans MS"/>
                <a:ea typeface="Comic Sans MS"/>
                <a:cs typeface="Comic Sans MS"/>
                <a:sym typeface="Comic Sans MS"/>
              </a:rPr>
              <a:t>Подготовить свой датасет</a:t>
            </a:r>
            <a:endParaRPr sz="1600">
              <a:latin typeface="Comic Sans MS"/>
              <a:ea typeface="Comic Sans MS"/>
              <a:cs typeface="Comic Sans MS"/>
              <a:sym typeface="Comic Sans MS"/>
            </a:endParaRPr>
          </a:p>
          <a:p>
            <a:pPr marL="457200" lvl="0" indent="-330200" algn="l" rtl="0">
              <a:spcBef>
                <a:spcPts val="0"/>
              </a:spcBef>
              <a:spcAft>
                <a:spcPts val="0"/>
              </a:spcAft>
              <a:buSzPts val="1600"/>
              <a:buFont typeface="Comic Sans MS"/>
              <a:buAutoNum type="arabicPeriod"/>
            </a:pPr>
            <a:r>
              <a:rPr lang="ru" sz="1600">
                <a:latin typeface="Comic Sans MS"/>
                <a:ea typeface="Comic Sans MS"/>
                <a:cs typeface="Comic Sans MS"/>
                <a:sym typeface="Comic Sans MS"/>
              </a:rPr>
              <a:t>Выполнить предобработку текстов</a:t>
            </a:r>
            <a:endParaRPr sz="1600">
              <a:latin typeface="Comic Sans MS"/>
              <a:ea typeface="Comic Sans MS"/>
              <a:cs typeface="Comic Sans MS"/>
              <a:sym typeface="Comic Sans MS"/>
            </a:endParaRPr>
          </a:p>
          <a:p>
            <a:pPr marL="457200" lvl="0" indent="-330200" algn="l" rtl="0">
              <a:spcBef>
                <a:spcPts val="0"/>
              </a:spcBef>
              <a:spcAft>
                <a:spcPts val="0"/>
              </a:spcAft>
              <a:buSzPts val="1600"/>
              <a:buFont typeface="Comic Sans MS"/>
              <a:buAutoNum type="arabicPeriod"/>
            </a:pPr>
            <a:r>
              <a:rPr lang="ru" sz="1600">
                <a:latin typeface="Comic Sans MS"/>
                <a:ea typeface="Comic Sans MS"/>
                <a:cs typeface="Comic Sans MS"/>
                <a:sym typeface="Comic Sans MS"/>
              </a:rPr>
              <a:t>Подобрать входящие запросы, как пользователей, так и художественные описания стран</a:t>
            </a:r>
            <a:endParaRPr sz="1600">
              <a:latin typeface="Comic Sans MS"/>
              <a:ea typeface="Comic Sans MS"/>
              <a:cs typeface="Comic Sans MS"/>
              <a:sym typeface="Comic Sans MS"/>
            </a:endParaRPr>
          </a:p>
          <a:p>
            <a:pPr marL="457200" lvl="0" indent="-330200" algn="l" rtl="0">
              <a:spcBef>
                <a:spcPts val="0"/>
              </a:spcBef>
              <a:spcAft>
                <a:spcPts val="0"/>
              </a:spcAft>
              <a:buSzPts val="1600"/>
              <a:buFont typeface="Comic Sans MS"/>
              <a:buAutoNum type="arabicPeriod"/>
            </a:pPr>
            <a:r>
              <a:rPr lang="ru" sz="1600">
                <a:latin typeface="Comic Sans MS"/>
                <a:ea typeface="Comic Sans MS"/>
                <a:cs typeface="Comic Sans MS"/>
                <a:sym typeface="Comic Sans MS"/>
              </a:rPr>
              <a:t>Выполнить поиск похожих текстов</a:t>
            </a:r>
            <a:endParaRPr sz="1600">
              <a:latin typeface="Comic Sans MS"/>
              <a:ea typeface="Comic Sans MS"/>
              <a:cs typeface="Comic Sans MS"/>
              <a:sym typeface="Comic Sans MS"/>
            </a:endParaRPr>
          </a:p>
          <a:p>
            <a:pPr marL="457200" lvl="0" indent="-330200" algn="l" rtl="0">
              <a:spcBef>
                <a:spcPts val="0"/>
              </a:spcBef>
              <a:spcAft>
                <a:spcPts val="0"/>
              </a:spcAft>
              <a:buSzPts val="1600"/>
              <a:buFont typeface="Comic Sans MS"/>
              <a:buAutoNum type="arabicPeriod"/>
            </a:pPr>
            <a:r>
              <a:rPr lang="ru" sz="1600">
                <a:latin typeface="Comic Sans MS"/>
                <a:ea typeface="Comic Sans MS"/>
                <a:cs typeface="Comic Sans MS"/>
                <a:sym typeface="Comic Sans MS"/>
              </a:rPr>
              <a:t>Проверить продукт на эффективность работы</a:t>
            </a:r>
            <a:endParaRPr sz="1600">
              <a:latin typeface="Comic Sans MS"/>
              <a:ea typeface="Comic Sans MS"/>
              <a:cs typeface="Comic Sans MS"/>
              <a:sym typeface="Comic Sans MS"/>
            </a:endParaRPr>
          </a:p>
        </p:txBody>
      </p:sp>
      <p:pic>
        <p:nvPicPr>
          <p:cNvPr id="162" name="Google Shape;162;p17"/>
          <p:cNvPicPr preferRelativeResize="0"/>
          <p:nvPr/>
        </p:nvPicPr>
        <p:blipFill>
          <a:blip r:embed="rId3">
            <a:alphaModFix/>
          </a:blip>
          <a:stretch>
            <a:fillRect/>
          </a:stretch>
        </p:blipFill>
        <p:spPr>
          <a:xfrm>
            <a:off x="5071375" y="571525"/>
            <a:ext cx="3658099" cy="27435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txBox="1">
            <a:spLocks noGrp="1"/>
          </p:cNvSpPr>
          <p:nvPr>
            <p:ph type="title"/>
          </p:nvPr>
        </p:nvSpPr>
        <p:spPr>
          <a:xfrm>
            <a:off x="814775" y="478750"/>
            <a:ext cx="7714200" cy="53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Описание датасета</a:t>
            </a:r>
            <a:endParaRPr/>
          </a:p>
        </p:txBody>
      </p:sp>
      <p:sp>
        <p:nvSpPr>
          <p:cNvPr id="168" name="Google Shape;168;p18"/>
          <p:cNvSpPr txBox="1">
            <a:spLocks noGrp="1"/>
          </p:cNvSpPr>
          <p:nvPr>
            <p:ph type="body" idx="1"/>
          </p:nvPr>
        </p:nvSpPr>
        <p:spPr>
          <a:xfrm>
            <a:off x="544200" y="1009750"/>
            <a:ext cx="8055600" cy="3196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0000"/>
              </a:buClr>
              <a:buSzPts val="1800"/>
              <a:buFont typeface="Comic Sans MS"/>
              <a:buChar char="●"/>
            </a:pPr>
            <a:r>
              <a:rPr lang="ru" sz="1800">
                <a:solidFill>
                  <a:srgbClr val="000000"/>
                </a:solidFill>
                <a:highlight>
                  <a:srgbClr val="FFFFFF"/>
                </a:highlight>
                <a:latin typeface="Comic Sans MS"/>
                <a:ea typeface="Comic Sans MS"/>
                <a:cs typeface="Comic Sans MS"/>
                <a:sym typeface="Comic Sans MS"/>
              </a:rPr>
              <a:t>Данные - список стран с описаниями туризма в каждой стране или регионе (виды отдыха, развитые в стране, достопримечательности, инфраструктура, кухня, климатические условия)</a:t>
            </a:r>
            <a:endParaRPr sz="1800">
              <a:solidFill>
                <a:srgbClr val="000000"/>
              </a:solidFill>
              <a:highlight>
                <a:srgbClr val="FFFFFF"/>
              </a:highlight>
              <a:latin typeface="Comic Sans MS"/>
              <a:ea typeface="Comic Sans MS"/>
              <a:cs typeface="Comic Sans MS"/>
              <a:sym typeface="Comic Sans MS"/>
            </a:endParaRPr>
          </a:p>
          <a:p>
            <a:pPr marL="457200" lvl="0" indent="-342900" algn="l" rtl="0">
              <a:spcBef>
                <a:spcPts val="0"/>
              </a:spcBef>
              <a:spcAft>
                <a:spcPts val="0"/>
              </a:spcAft>
              <a:buClr>
                <a:srgbClr val="000000"/>
              </a:buClr>
              <a:buSzPts val="1800"/>
              <a:buFont typeface="Comic Sans MS"/>
              <a:buChar char="●"/>
            </a:pPr>
            <a:r>
              <a:rPr lang="ru" sz="1800">
                <a:solidFill>
                  <a:srgbClr val="000000"/>
                </a:solidFill>
                <a:highlight>
                  <a:srgbClr val="FFFFFF"/>
                </a:highlight>
                <a:latin typeface="Comic Sans MS"/>
                <a:ea typeface="Comic Sans MS"/>
                <a:cs typeface="Comic Sans MS"/>
                <a:sym typeface="Comic Sans MS"/>
              </a:rPr>
              <a:t>Источник - сайты тур. операторов</a:t>
            </a:r>
            <a:endParaRPr sz="1800">
              <a:solidFill>
                <a:srgbClr val="000000"/>
              </a:solidFill>
              <a:highlight>
                <a:srgbClr val="FFFFFF"/>
              </a:highlight>
              <a:latin typeface="Comic Sans MS"/>
              <a:ea typeface="Comic Sans MS"/>
              <a:cs typeface="Comic Sans MS"/>
              <a:sym typeface="Comic Sans MS"/>
            </a:endParaRPr>
          </a:p>
          <a:p>
            <a:pPr marL="457200" lvl="0" indent="-342900" algn="l" rtl="0">
              <a:spcBef>
                <a:spcPts val="0"/>
              </a:spcBef>
              <a:spcAft>
                <a:spcPts val="0"/>
              </a:spcAft>
              <a:buClr>
                <a:srgbClr val="000000"/>
              </a:buClr>
              <a:buSzPts val="1800"/>
              <a:buFont typeface="Comic Sans MS"/>
              <a:buChar char="●"/>
            </a:pPr>
            <a:r>
              <a:rPr lang="ru" sz="1800">
                <a:solidFill>
                  <a:srgbClr val="000000"/>
                </a:solidFill>
                <a:highlight>
                  <a:srgbClr val="FFFFFF"/>
                </a:highlight>
                <a:latin typeface="Comic Sans MS"/>
                <a:ea typeface="Comic Sans MS"/>
                <a:cs typeface="Comic Sans MS"/>
                <a:sym typeface="Comic Sans MS"/>
              </a:rPr>
              <a:t>Объем - 85 стран (2 описания на страну), для некоторых стран описаны регионы</a:t>
            </a:r>
            <a:endParaRPr sz="1800">
              <a:solidFill>
                <a:srgbClr val="000000"/>
              </a:solidFill>
              <a:highlight>
                <a:srgbClr val="FFFFFF"/>
              </a:highlight>
              <a:latin typeface="Comic Sans MS"/>
              <a:ea typeface="Comic Sans MS"/>
              <a:cs typeface="Comic Sans MS"/>
              <a:sym typeface="Comic Sans MS"/>
            </a:endParaRPr>
          </a:p>
          <a:p>
            <a:pPr marL="457200" lvl="0" indent="-342900" algn="l" rtl="0">
              <a:spcBef>
                <a:spcPts val="0"/>
              </a:spcBef>
              <a:spcAft>
                <a:spcPts val="0"/>
              </a:spcAft>
              <a:buClr>
                <a:srgbClr val="000000"/>
              </a:buClr>
              <a:buSzPts val="1800"/>
              <a:buFont typeface="Comic Sans MS"/>
              <a:buChar char="●"/>
            </a:pPr>
            <a:r>
              <a:rPr lang="ru" sz="1800">
                <a:solidFill>
                  <a:srgbClr val="000000"/>
                </a:solidFill>
                <a:highlight>
                  <a:srgbClr val="FFFFFF"/>
                </a:highlight>
                <a:latin typeface="Comic Sans MS"/>
                <a:ea typeface="Comic Sans MS"/>
                <a:cs typeface="Comic Sans MS"/>
                <a:sym typeface="Comic Sans MS"/>
              </a:rPr>
              <a:t>Входные данные - описание желаемого отдыха клиента, желания клиента в положительном ключе (без употребления </a:t>
            </a:r>
            <a:r>
              <a:rPr lang="ru" sz="1800" i="1">
                <a:solidFill>
                  <a:srgbClr val="000000"/>
                </a:solidFill>
                <a:highlight>
                  <a:srgbClr val="FFFFFF"/>
                </a:highlight>
                <a:latin typeface="Comic Sans MS"/>
                <a:ea typeface="Comic Sans MS"/>
                <a:cs typeface="Comic Sans MS"/>
                <a:sym typeface="Comic Sans MS"/>
              </a:rPr>
              <a:t>не хочу, не желаю</a:t>
            </a:r>
            <a:r>
              <a:rPr lang="ru" sz="1800">
                <a:solidFill>
                  <a:srgbClr val="000000"/>
                </a:solidFill>
                <a:highlight>
                  <a:srgbClr val="FFFFFF"/>
                </a:highlight>
                <a:latin typeface="Comic Sans MS"/>
                <a:ea typeface="Comic Sans MS"/>
                <a:cs typeface="Comic Sans MS"/>
                <a:sym typeface="Comic Sans MS"/>
              </a:rPr>
              <a:t>), произведения (или их фрагменты)</a:t>
            </a:r>
            <a:endParaRPr sz="1800">
              <a:solidFill>
                <a:srgbClr val="000000"/>
              </a:solidFill>
              <a:highlight>
                <a:srgbClr val="FFFFFF"/>
              </a:highlight>
              <a:latin typeface="Comic Sans MS"/>
              <a:ea typeface="Comic Sans MS"/>
              <a:cs typeface="Comic Sans MS"/>
              <a:sym typeface="Comic Sans MS"/>
            </a:endParaRPr>
          </a:p>
          <a:p>
            <a:pPr marL="457200" lvl="0" indent="-342900" algn="l" rtl="0">
              <a:spcBef>
                <a:spcPts val="0"/>
              </a:spcBef>
              <a:spcAft>
                <a:spcPts val="0"/>
              </a:spcAft>
              <a:buClr>
                <a:srgbClr val="000000"/>
              </a:buClr>
              <a:buSzPts val="1800"/>
              <a:buFont typeface="Comic Sans MS"/>
              <a:buChar char="●"/>
            </a:pPr>
            <a:r>
              <a:rPr lang="ru" sz="1800">
                <a:solidFill>
                  <a:srgbClr val="000000"/>
                </a:solidFill>
                <a:highlight>
                  <a:srgbClr val="FFFFFF"/>
                </a:highlight>
                <a:latin typeface="Comic Sans MS"/>
                <a:ea typeface="Comic Sans MS"/>
                <a:cs typeface="Comic Sans MS"/>
                <a:sym typeface="Comic Sans MS"/>
              </a:rPr>
              <a:t>В описании страны важны такие данные, как климат, инфраструктура, кухня, виды предлагаемого отдыха</a:t>
            </a:r>
            <a:endParaRPr sz="1800">
              <a:solidFill>
                <a:srgbClr val="000000"/>
              </a:solidFill>
              <a:highlight>
                <a:srgbClr val="FFFFFF"/>
              </a:highlight>
              <a:latin typeface="Comic Sans MS"/>
              <a:ea typeface="Comic Sans MS"/>
              <a:cs typeface="Comic Sans MS"/>
              <a:sym typeface="Comic Sans MS"/>
            </a:endParaRPr>
          </a:p>
          <a:p>
            <a:pPr marL="0" lvl="0" indent="0" algn="l" rtl="0">
              <a:lnSpc>
                <a:spcPct val="100000"/>
              </a:lnSpc>
              <a:spcBef>
                <a:spcPts val="700"/>
              </a:spcBef>
              <a:spcAft>
                <a:spcPts val="0"/>
              </a:spcAft>
              <a:buNone/>
            </a:pPr>
            <a:endParaRPr sz="1500"/>
          </a:p>
          <a:p>
            <a:pPr marL="0" lvl="0" indent="0" algn="l" rtl="0">
              <a:spcBef>
                <a:spcPts val="700"/>
              </a:spcBef>
              <a:spcAft>
                <a:spcPts val="0"/>
              </a:spcAft>
              <a:buNone/>
            </a:pPr>
            <a:endParaRPr sz="1600"/>
          </a:p>
          <a:p>
            <a:pPr marL="0" lvl="0" indent="0" algn="l" rtl="0">
              <a:spcBef>
                <a:spcPts val="1600"/>
              </a:spcBef>
              <a:spcAft>
                <a:spcPts val="1600"/>
              </a:spcAft>
              <a:buNone/>
            </a:pP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673875" y="4182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Примеры текстов (Вьетнам)</a:t>
            </a:r>
            <a:endParaRPr/>
          </a:p>
        </p:txBody>
      </p:sp>
      <p:sp>
        <p:nvSpPr>
          <p:cNvPr id="174" name="Google Shape;174;p19"/>
          <p:cNvSpPr txBox="1"/>
          <p:nvPr/>
        </p:nvSpPr>
        <p:spPr>
          <a:xfrm>
            <a:off x="568225" y="1254500"/>
            <a:ext cx="8088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ru" sz="1100">
                <a:solidFill>
                  <a:srgbClr val="555555"/>
                </a:solidFill>
                <a:latin typeface="Trebuchet MS"/>
                <a:ea typeface="Trebuchet MS"/>
                <a:cs typeface="Trebuchet MS"/>
                <a:sym typeface="Trebuchet MS"/>
              </a:rPr>
              <a:t>Вьетнам — страна с древнейшей историей и культурой, имеет огромное количество ценных исторических памятников, разнообразный ландшафт и более 3000 км побережья богатого Южно-Китайского моря. Его береговая линия просто великолепна. Это преимущественно белоснежные песчаные пляжи. Вьетнам находится в Юго-Восточной Азии, в восточной части полуострова Индокитай. На севере он граничит с Китаем, на западе — с Камбоджей и Лаосом. Вьетнам поражает прежде всего своей природной красотой. На обозрение туристам открыты уникальные архитектурные комплексы, живописная бухта Ха Лонг и ее две тысячи островов. Классическое сочетание яркого солнца, теплого песка и синей глади моря делает эти места идеальными для отрешения от всех будничных проблем и погружения в мир прибрежной сказки. Любители дайвинга смогут вдоволь насладиться любимым занятием — богатый подводный мир теплого моря в сочетании с относительно невысокими ценами на снаряжение и сопутствующие услуги делают воды Южно-Китайского моря весьма заманчивыми для погружения. Многие отели на побережье имеют собственные массажные кабинеты и SPA-комплексы, в арсенале которых имеется уникальная лечебная глина. Вьетнамская кухня характерна использованием рыбного соуса, соевого соуса, риса, свежей зелени, фруктов и овощей. Вьетнамские рецепты включают широкий набор зелени, включая лимонное сорго, мяту, вьетнамскую мяту, листья кориандра и базилика. Во всех регионах Вьетнама блюда традиционно сервируют со свежими овощами и соусами для макания. Наиболее распространенными видами мяса являются свинина, курятина, креветки и другие морепродукты. Говядина используется реже, в основном для супов фо. Утятина и козлятина встречается еще реже. Экзотическое мясо змей, черепах, оленей употребляется в основном в качестве закусок к алкогольным напиткам и не рассматриваются как каждодневная пища.</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673875" y="418250"/>
            <a:ext cx="7505700" cy="6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Примеры текстов (Италия)</a:t>
            </a:r>
            <a:endParaRPr/>
          </a:p>
        </p:txBody>
      </p:sp>
      <p:sp>
        <p:nvSpPr>
          <p:cNvPr id="180" name="Google Shape;180;p20"/>
          <p:cNvSpPr txBox="1"/>
          <p:nvPr/>
        </p:nvSpPr>
        <p:spPr>
          <a:xfrm>
            <a:off x="528000" y="990675"/>
            <a:ext cx="8088000" cy="3000000"/>
          </a:xfrm>
          <a:prstGeom prst="rect">
            <a:avLst/>
          </a:prstGeom>
          <a:noFill/>
          <a:ln>
            <a:noFill/>
          </a:ln>
        </p:spPr>
        <p:txBody>
          <a:bodyPr spcFirstLastPara="1" wrap="square" lIns="91425" tIns="91425" rIns="91425" bIns="91425" anchor="t" anchorCtr="0">
            <a:noAutofit/>
          </a:bodyPr>
          <a:lstStyle/>
          <a:p>
            <a:pPr marL="0" lvl="0" indent="0" algn="just" rtl="0">
              <a:lnSpc>
                <a:spcPct val="136363"/>
              </a:lnSpc>
              <a:spcBef>
                <a:spcPts val="1100"/>
              </a:spcBef>
              <a:spcAft>
                <a:spcPts val="0"/>
              </a:spcAft>
              <a:buNone/>
            </a:pPr>
            <a:r>
              <a:rPr lang="ru" sz="1050">
                <a:solidFill>
                  <a:srgbClr val="555555"/>
                </a:solidFill>
                <a:latin typeface="Trebuchet MS"/>
                <a:ea typeface="Trebuchet MS"/>
                <a:cs typeface="Trebuchet MS"/>
                <a:sym typeface="Trebuchet MS"/>
              </a:rPr>
              <a:t>Яркая, многоликая, прекрасная, Италия сразу и бесповоротно пленяет своей пестротой и романтическим настроением. Несмотря на множество пограничных «соседей», страна сохранила свой исконный дух: самые модные и современные детали соседствуют с многовековыми традициями, стильные витрины бутиков – с вычурными палаццо и старинными зданиями в романском и готическом стилях, романтичные кафе – с захватывающими дух архитектурными ансамблями, помпезными фонтанами и самыми невероятными достопримечательностями.</a:t>
            </a:r>
            <a:r>
              <a:rPr lang="ru" sz="1350" b="1">
                <a:solidFill>
                  <a:srgbClr val="333333"/>
                </a:solidFill>
                <a:latin typeface="Trebuchet MS"/>
                <a:ea typeface="Trebuchet MS"/>
                <a:cs typeface="Trebuchet MS"/>
                <a:sym typeface="Trebuchet MS"/>
              </a:rPr>
              <a:t> </a:t>
            </a:r>
            <a:r>
              <a:rPr lang="ru" sz="1050">
                <a:solidFill>
                  <a:srgbClr val="555555"/>
                </a:solidFill>
                <a:latin typeface="Trebuchet MS"/>
                <a:ea typeface="Trebuchet MS"/>
                <a:cs typeface="Trebuchet MS"/>
                <a:sym typeface="Trebuchet MS"/>
              </a:rPr>
              <a:t>Италия прочно ассоциируется с беззаботным отпуском и прогулками вдоль моря. А моря здесь очень много: протяженность береговой линии - более 7000 километров. Захватывающий шоппинг? Вам в Милан! Погружение в историю и сотни экскурсий? Это Рим! Активный горнолыжный отдых? Вас ждет Доломити Суперски! В любое время года Италия предлагает самый разнообразный отдых на любой вкус. В каждом уголке страны найдется что-то по душе даже для самого взыскательного и избалованного туриста.</a:t>
            </a:r>
            <a:r>
              <a:rPr lang="ru" sz="1350" b="1">
                <a:solidFill>
                  <a:srgbClr val="333333"/>
                </a:solidFill>
                <a:latin typeface="Trebuchet MS"/>
                <a:ea typeface="Trebuchet MS"/>
                <a:cs typeface="Trebuchet MS"/>
                <a:sym typeface="Trebuchet MS"/>
              </a:rPr>
              <a:t> </a:t>
            </a:r>
            <a:r>
              <a:rPr lang="ru" sz="1050">
                <a:solidFill>
                  <a:srgbClr val="555555"/>
                </a:solidFill>
                <a:latin typeface="Trebuchet MS"/>
                <a:ea typeface="Trebuchet MS"/>
                <a:cs typeface="Trebuchet MS"/>
                <a:sym typeface="Trebuchet MS"/>
              </a:rPr>
              <a:t>Приятный климат позволяет посещать Италию с удовольствием практически в любое время года. Условно Италию можно поделить на три части: Юг, Север и Цетральная часть. Южная часть страны балует туристов мягким средиземноморским климатом с перепадом температуры в течение года от +5 зимой до +30 летом и малым количеством осадков. Центральная часть страны имеет схожий климат с более влажным летом и туманной прохладной зимой. Северный регион радует умеренными летними и зимними температурами. </a:t>
            </a:r>
            <a:endParaRPr sz="1050">
              <a:solidFill>
                <a:srgbClr val="555555"/>
              </a:solidFill>
              <a:latin typeface="Trebuchet MS"/>
              <a:ea typeface="Trebuchet MS"/>
              <a:cs typeface="Trebuchet MS"/>
              <a:sym typeface="Trebuchet MS"/>
            </a:endParaRPr>
          </a:p>
          <a:p>
            <a:pPr marL="0" lvl="0" indent="0" algn="l" rtl="0">
              <a:spcBef>
                <a:spcPts val="1100"/>
              </a:spcBef>
              <a:spcAft>
                <a:spcPts val="0"/>
              </a:spcAft>
              <a:buNone/>
            </a:pPr>
            <a:endParaRPr sz="1100">
              <a:solidFill>
                <a:srgbClr val="555555"/>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1"/>
          <p:cNvSpPr txBox="1">
            <a:spLocks noGrp="1"/>
          </p:cNvSpPr>
          <p:nvPr>
            <p:ph type="title"/>
          </p:nvPr>
        </p:nvSpPr>
        <p:spPr>
          <a:xfrm>
            <a:off x="673875" y="418250"/>
            <a:ext cx="7505700" cy="64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a:t>Примеры текстов (Италия продолжение)</a:t>
            </a:r>
            <a:endParaRPr/>
          </a:p>
        </p:txBody>
      </p:sp>
      <p:sp>
        <p:nvSpPr>
          <p:cNvPr id="186" name="Google Shape;186;p21"/>
          <p:cNvSpPr txBox="1"/>
          <p:nvPr/>
        </p:nvSpPr>
        <p:spPr>
          <a:xfrm>
            <a:off x="528000" y="990675"/>
            <a:ext cx="5861100" cy="3000000"/>
          </a:xfrm>
          <a:prstGeom prst="rect">
            <a:avLst/>
          </a:prstGeom>
          <a:noFill/>
          <a:ln>
            <a:noFill/>
          </a:ln>
        </p:spPr>
        <p:txBody>
          <a:bodyPr spcFirstLastPara="1" wrap="square" lIns="91425" tIns="91425" rIns="91425" bIns="91425" anchor="t" anchorCtr="0">
            <a:noAutofit/>
          </a:bodyPr>
          <a:lstStyle/>
          <a:p>
            <a:pPr marL="0" lvl="0" indent="0" algn="just" rtl="0">
              <a:lnSpc>
                <a:spcPct val="136363"/>
              </a:lnSpc>
              <a:spcBef>
                <a:spcPts val="1100"/>
              </a:spcBef>
              <a:spcAft>
                <a:spcPts val="0"/>
              </a:spcAft>
              <a:buNone/>
            </a:pPr>
            <a:r>
              <a:rPr lang="ru" sz="1050">
                <a:solidFill>
                  <a:srgbClr val="555555"/>
                </a:solidFill>
                <a:latin typeface="Trebuchet MS"/>
                <a:ea typeface="Trebuchet MS"/>
                <a:cs typeface="Trebuchet MS"/>
                <a:sym typeface="Trebuchet MS"/>
              </a:rPr>
              <a:t>Климат итальянских островов располагает к отдыху в любой сезон, хотя самым популярным периодом остается период с мая по сентябрь.</a:t>
            </a:r>
            <a:r>
              <a:rPr lang="ru" sz="1350" b="1">
                <a:solidFill>
                  <a:srgbClr val="333333"/>
                </a:solidFill>
                <a:latin typeface="Trebuchet MS"/>
                <a:ea typeface="Trebuchet MS"/>
                <a:cs typeface="Trebuchet MS"/>
                <a:sym typeface="Trebuchet MS"/>
              </a:rPr>
              <a:t> </a:t>
            </a:r>
            <a:r>
              <a:rPr lang="ru" sz="1050">
                <a:solidFill>
                  <a:srgbClr val="555555"/>
                </a:solidFill>
                <a:latin typeface="Trebuchet MS"/>
                <a:ea typeface="Trebuchet MS"/>
                <a:cs typeface="Trebuchet MS"/>
                <a:sym typeface="Trebuchet MS"/>
              </a:rPr>
              <a:t>Как уже упоминалось выше, Италию можно поделить на три больших региона: Юг, Север и Центральная часть. Юг – это море, пляжи, неспешность, прекрасная кухня плюс три самых романтичных острова на свете – Капри, Сардиния и Сицилия. Вдоль побережья разбросаны миниатюрные старинные городки, располагающие к продолжительным прогулкам и дразнящие историческими памятниками времен Римской империи и лучшими ресторанами средиземноморской кухни. Север – рай для горнолыжников и шопоголиков: здесь находятся многочисленные горнолыжные курорты итальянской части Альп, к северной части Италии также относятся Милан, Венеция и Верона. Это делает возможным уместить в один отпуск и активный горнолыжный отдых, и прогулку по бутикам и магазинам, и увлекательную экскурсионную программу. Центральная часть Италии – средоточие культурного наследия страны. Пиза, Рим, Флоренция, Ватикан – в каждом из этих городов можно не один день провести в экскурсиях и прогулках. А такие уютные прибрежные городки, как Пескара, порадуют ценителей пляжного отдыха живописными морскими пейзажами и чистейшими песчаными пляжами.</a:t>
            </a:r>
            <a:endParaRPr sz="1050">
              <a:solidFill>
                <a:srgbClr val="555555"/>
              </a:solidFill>
              <a:latin typeface="Trebuchet MS"/>
              <a:ea typeface="Trebuchet MS"/>
              <a:cs typeface="Trebuchet MS"/>
              <a:sym typeface="Trebuchet MS"/>
            </a:endParaRPr>
          </a:p>
          <a:p>
            <a:pPr marL="0" lvl="0" indent="0" algn="just" rtl="0">
              <a:lnSpc>
                <a:spcPct val="136363"/>
              </a:lnSpc>
              <a:spcBef>
                <a:spcPts val="1100"/>
              </a:spcBef>
              <a:spcAft>
                <a:spcPts val="0"/>
              </a:spcAft>
              <a:buNone/>
            </a:pPr>
            <a:endParaRPr sz="1050">
              <a:solidFill>
                <a:srgbClr val="555555"/>
              </a:solidFill>
              <a:latin typeface="Trebuchet MS"/>
              <a:ea typeface="Trebuchet MS"/>
              <a:cs typeface="Trebuchet MS"/>
              <a:sym typeface="Trebuchet MS"/>
            </a:endParaRPr>
          </a:p>
          <a:p>
            <a:pPr marL="0" lvl="0" indent="0" algn="l" rtl="0">
              <a:spcBef>
                <a:spcPts val="1100"/>
              </a:spcBef>
              <a:spcAft>
                <a:spcPts val="0"/>
              </a:spcAft>
              <a:buNone/>
            </a:pPr>
            <a:endParaRPr sz="1100">
              <a:solidFill>
                <a:srgbClr val="555555"/>
              </a:solidFill>
              <a:latin typeface="Trebuchet MS"/>
              <a:ea typeface="Trebuchet MS"/>
              <a:cs typeface="Trebuchet MS"/>
              <a:sym typeface="Trebuchet MS"/>
            </a:endParaRPr>
          </a:p>
        </p:txBody>
      </p:sp>
      <p:pic>
        <p:nvPicPr>
          <p:cNvPr id="187" name="Google Shape;187;p21"/>
          <p:cNvPicPr preferRelativeResize="0"/>
          <p:nvPr/>
        </p:nvPicPr>
        <p:blipFill>
          <a:blip r:embed="rId3">
            <a:alphaModFix/>
          </a:blip>
          <a:stretch>
            <a:fillRect/>
          </a:stretch>
        </p:blipFill>
        <p:spPr>
          <a:xfrm>
            <a:off x="6431000" y="990675"/>
            <a:ext cx="2450101" cy="3731974"/>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erenceId xmlns="2b77f51b-273c-4ece-9fd9-a2bfa72ca9c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Документ" ma:contentTypeID="0x01010078BABA35F318FD4EA9AECF8EAB5B3D1F" ma:contentTypeVersion="3" ma:contentTypeDescription="Создание документа." ma:contentTypeScope="" ma:versionID="3cb13242d9d7eebee844389af2cfad5d">
  <xsd:schema xmlns:xsd="http://www.w3.org/2001/XMLSchema" xmlns:xs="http://www.w3.org/2001/XMLSchema" xmlns:p="http://schemas.microsoft.com/office/2006/metadata/properties" xmlns:ns2="2b77f51b-273c-4ece-9fd9-a2bfa72ca9cd" targetNamespace="http://schemas.microsoft.com/office/2006/metadata/properties" ma:root="true" ma:fieldsID="164fffc7e9b990d62f68f2752d26681c" ns2:_="">
    <xsd:import namespace="2b77f51b-273c-4ece-9fd9-a2bfa72ca9cd"/>
    <xsd:element name="properties">
      <xsd:complexType>
        <xsd:sequence>
          <xsd:element name="documentManagement">
            <xsd:complexType>
              <xsd:all>
                <xsd:element ref="ns2:ReferenceId"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77f51b-273c-4ece-9fd9-a2bfa72ca9cd"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513F91-DBD3-4C1B-AF72-AB69D0E591D1}">
  <ds:schemaRefs>
    <ds:schemaRef ds:uri="2b77f51b-273c-4ece-9fd9-a2bfa72ca9cd"/>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AC43402-A337-4ECD-8F64-26CE11FC6BC0}">
  <ds:schemaRefs>
    <ds:schemaRef ds:uri="http://schemas.microsoft.com/sharepoint/v3/contenttype/forms"/>
  </ds:schemaRefs>
</ds:datastoreItem>
</file>

<file path=customXml/itemProps3.xml><?xml version="1.0" encoding="utf-8"?>
<ds:datastoreItem xmlns:ds="http://schemas.openxmlformats.org/officeDocument/2006/customXml" ds:itemID="{BC9605C6-0658-4BEA-A48C-00EE092F0193}">
  <ds:schemaRefs>
    <ds:schemaRef ds:uri="2b77f51b-273c-4ece-9fd9-a2bfa72ca9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2155</Words>
  <Application>Microsoft Office PowerPoint</Application>
  <PresentationFormat>Экран (16:9)</PresentationFormat>
  <Paragraphs>111</Paragraphs>
  <Slides>21</Slides>
  <Notes>21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21</vt:i4>
      </vt:variant>
    </vt:vector>
  </HeadingPairs>
  <TitlesOfParts>
    <vt:vector size="28" baseType="lpstr">
      <vt:lpstr>Calibri</vt:lpstr>
      <vt:lpstr>Comic Sans MS</vt:lpstr>
      <vt:lpstr>Arial</vt:lpstr>
      <vt:lpstr>Trebuchet MS</vt:lpstr>
      <vt:lpstr>Nunito</vt:lpstr>
      <vt:lpstr>Roboto</vt:lpstr>
      <vt:lpstr>Shift</vt:lpstr>
      <vt:lpstr>Рекомендации туристических стран для отдыха</vt:lpstr>
      <vt:lpstr>Описание проблемы</vt:lpstr>
      <vt:lpstr>Обоснование актуальности</vt:lpstr>
      <vt:lpstr>Презентация PowerPoint</vt:lpstr>
      <vt:lpstr>Задачи</vt:lpstr>
      <vt:lpstr>Описание датасета</vt:lpstr>
      <vt:lpstr>Примеры текстов (Вьетнам)</vt:lpstr>
      <vt:lpstr>Примеры текстов (Италия)</vt:lpstr>
      <vt:lpstr>Примеры текстов (Италия продолжение)</vt:lpstr>
      <vt:lpstr>Тестовая выборка</vt:lpstr>
      <vt:lpstr>Технологии</vt:lpstr>
      <vt:lpstr>Предобработка текстов</vt:lpstr>
      <vt:lpstr>Удаление стоп-слов</vt:lpstr>
      <vt:lpstr>Пример 1 (пожелания человека)</vt:lpstr>
      <vt:lpstr>Презентация PowerPoint</vt:lpstr>
      <vt:lpstr>Пример 2 (Россия)</vt:lpstr>
      <vt:lpstr>Презентация PowerPoint</vt:lpstr>
      <vt:lpstr>Пример 3 (песня) </vt:lpstr>
      <vt:lpstr>Презентация PowerPoint</vt:lpstr>
      <vt:lpstr>Описание сценария работы с системой</vt:lpstr>
      <vt:lpstr>Итоги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Рекомендации туристических стран для отдыха</dc:title>
  <cp:lastModifiedBy>Беженарь Александр Васильевич</cp:lastModifiedBy>
  <cp:revision>2</cp:revision>
  <dcterms:modified xsi:type="dcterms:W3CDTF">2020-07-29T07:29:54Z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0x01010078BABA35F318FD4EA9AECF8EAB5B3D1F</vt:lpwstr>
  </property>
</Properties>
</file>